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0" r:id="rId2"/>
  </p:sldMasterIdLst>
  <p:notesMasterIdLst>
    <p:notesMasterId r:id="rId10"/>
  </p:notesMasterIdLst>
  <p:handoutMasterIdLst>
    <p:handoutMasterId r:id="rId11"/>
  </p:handoutMasterIdLst>
  <p:sldIdLst>
    <p:sldId id="438" r:id="rId3"/>
    <p:sldId id="439" r:id="rId4"/>
    <p:sldId id="464" r:id="rId5"/>
    <p:sldId id="462" r:id="rId6"/>
    <p:sldId id="458" r:id="rId7"/>
    <p:sldId id="463" r:id="rId8"/>
    <p:sldId id="441" r:id="rId9"/>
  </p:sldIdLst>
  <p:sldSz cx="9144000" cy="6858000" type="screen4x3"/>
  <p:notesSz cx="6669088" cy="9926638"/>
  <p:defaultTextStyle>
    <a:defPPr>
      <a:defRPr lang="en-GB"/>
    </a:defPPr>
    <a:lvl1pPr algn="l" rtl="0" fontAlgn="base">
      <a:spcBef>
        <a:spcPct val="50000"/>
      </a:spcBef>
      <a:spcAft>
        <a:spcPct val="0"/>
      </a:spcAft>
      <a:buFont typeface="Arial" charset="0"/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buFont typeface="Arial" charset="0"/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buFont typeface="Arial" charset="0"/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buFont typeface="Arial" charset="0"/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buFont typeface="Arial" charset="0"/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ema Aggarwal" initials="SA" lastIdx="6" clrIdx="0"/>
  <p:cmAuthor id="1" name="Helen Maneuf" initials="S" lastIdx="6" clrIdx="1"/>
  <p:cmAuthor id="2" name="Chris Wood" initials="S" lastIdx="0" clrIdx="2"/>
  <p:cmAuthor id="3" name="Helen Maneuf" initials="HM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0C3D"/>
    <a:srgbClr val="F31948"/>
    <a:srgbClr val="FF0066"/>
    <a:srgbClr val="CC0066"/>
    <a:srgbClr val="969696"/>
    <a:srgbClr val="4D4D4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98" autoAdjust="0"/>
    <p:restoredTop sz="76554" autoAdjust="0"/>
  </p:normalViewPr>
  <p:slideViewPr>
    <p:cSldViewPr snapToGrid="0">
      <p:cViewPr>
        <p:scale>
          <a:sx n="75" d="100"/>
          <a:sy n="75" d="100"/>
        </p:scale>
        <p:origin x="-1734" y="-72"/>
      </p:cViewPr>
      <p:guideLst>
        <p:guide orient="horz" pos="2160"/>
        <p:guide orient="horz" pos="4035"/>
        <p:guide orient="horz" pos="1128"/>
        <p:guide orient="horz" pos="652"/>
        <p:guide pos="391"/>
        <p:guide pos="538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32" y="72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28164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fld id="{5EA6CC40-E477-4D2A-887D-2CA29373674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1545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766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0900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8338" y="4714876"/>
            <a:ext cx="5332412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8892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28164"/>
            <a:ext cx="28876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/>
            </a:lvl1pPr>
          </a:lstStyle>
          <a:p>
            <a:pPr>
              <a:defRPr/>
            </a:pPr>
            <a:fld id="{D7331C4A-CC69-4FCF-A64E-6F1233AB35F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879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31C4A-CC69-4FCF-A64E-6F1233AB35F2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866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31C4A-CC69-4FCF-A64E-6F1233AB35F2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7181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31C4A-CC69-4FCF-A64E-6F1233AB35F2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54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31C4A-CC69-4FCF-A64E-6F1233AB35F2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541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0900" y="744538"/>
            <a:ext cx="4964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331C4A-CC69-4FCF-A64E-6F1233AB35F2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51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15938" y="30607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97286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59376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9" y="274638"/>
            <a:ext cx="2022475" cy="4970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0538" y="274638"/>
            <a:ext cx="5918200" cy="4970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46991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9" y="274638"/>
            <a:ext cx="8093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90539" y="1409700"/>
            <a:ext cx="8093075" cy="383540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</p:spTree>
    <p:extLst>
      <p:ext uri="{BB962C8B-B14F-4D97-AF65-F5344CB8AC3E}">
        <p14:creationId xmlns:p14="http://schemas.microsoft.com/office/powerpoint/2010/main" val="252621474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9" y="274638"/>
            <a:ext cx="8093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0539" y="1409700"/>
            <a:ext cx="3970337" cy="383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275" y="1409700"/>
            <a:ext cx="3970338" cy="383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0112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6119-485C-4943-83C0-49636D6F1771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72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98AAF-A93B-4738-8338-DCD4D62696C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7841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44B42-87C1-4B71-A3EE-F05B678D24CB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43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4280A-FAD3-4A35-85D4-D7488265804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53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F50D49-55CF-4EBD-9A0F-82A050FF0FFE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5804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31DEA-33DD-4240-8BE6-DD0F391FE4AD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5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661025"/>
            <a:ext cx="19081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393700" y="6121402"/>
            <a:ext cx="3048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19150" indent="-280988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8870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F7043-8C8F-4F55-AC1D-E97753BEEC06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595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8BDAF4-CE0B-402C-8FF6-B8E59ED090C9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289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95689-83D4-4870-907D-99F8C5A68688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1869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A4DDA-DC16-4943-AF35-947E429D46D0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49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1026E-49DC-4240-9BC8-2D33CB1D173C}" type="slidenum">
              <a:rPr lang="en-GB" altLang="en-US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283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9326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9" y="1409700"/>
            <a:ext cx="3970337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275" y="1409700"/>
            <a:ext cx="3970338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33702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33347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6682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70216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171136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377283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%0aHCCPos.jpg%20%20%20%20%20%20%20%20%20%20%20%20%20%20%20%20%20%20%20%20%20%20%20%20%20%20%20%20%20%20%20%20%20%20%20%20%20%20%20%20%20%20%20%20%20%20%20%20%20%20%20%20%200000CCD7%0fClient-Graphics%20%20%20%20%20%20%20%20%20%20%20%20%20%20%20%20B430E618: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8"/>
          <p:cNvSpPr>
            <a:spLocks/>
          </p:cNvSpPr>
          <p:nvPr userDrawn="1"/>
        </p:nvSpPr>
        <p:spPr bwMode="auto">
          <a:xfrm>
            <a:off x="-3174" y="5478463"/>
            <a:ext cx="9147175" cy="1376362"/>
          </a:xfrm>
          <a:custGeom>
            <a:avLst/>
            <a:gdLst>
              <a:gd name="T0" fmla="*/ 2147483647 w 5762"/>
              <a:gd name="T1" fmla="*/ 2147483647 h 867"/>
              <a:gd name="T2" fmla="*/ 2147483647 w 5762"/>
              <a:gd name="T3" fmla="*/ 312499261 h 867"/>
              <a:gd name="T4" fmla="*/ 2147483647 w 5762"/>
              <a:gd name="T5" fmla="*/ 151209320 h 867"/>
              <a:gd name="T6" fmla="*/ 2147483647 w 5762"/>
              <a:gd name="T7" fmla="*/ 42841847 h 867"/>
              <a:gd name="T8" fmla="*/ 2147483647 w 5762"/>
              <a:gd name="T9" fmla="*/ 42841847 h 867"/>
              <a:gd name="T10" fmla="*/ 2147483647 w 5762"/>
              <a:gd name="T11" fmla="*/ 10080621 h 867"/>
              <a:gd name="T12" fmla="*/ 2147483647 w 5762"/>
              <a:gd name="T13" fmla="*/ 10080621 h 867"/>
              <a:gd name="T14" fmla="*/ 2147483647 w 5762"/>
              <a:gd name="T15" fmla="*/ 0 h 867"/>
              <a:gd name="T16" fmla="*/ 2147483647 w 5762"/>
              <a:gd name="T17" fmla="*/ 0 h 867"/>
              <a:gd name="T18" fmla="*/ 2147483647 w 5762"/>
              <a:gd name="T19" fmla="*/ 32761226 h 867"/>
              <a:gd name="T20" fmla="*/ 2147483647 w 5762"/>
              <a:gd name="T21" fmla="*/ 85685281 h 867"/>
              <a:gd name="T22" fmla="*/ 1796872200 w 5762"/>
              <a:gd name="T23" fmla="*/ 183970546 h 867"/>
              <a:gd name="T24" fmla="*/ 5040313 w 5762"/>
              <a:gd name="T25" fmla="*/ 292338019 h 867"/>
              <a:gd name="T26" fmla="*/ 0 w 5762"/>
              <a:gd name="T27" fmla="*/ 2147483647 h 867"/>
              <a:gd name="T28" fmla="*/ 2147483647 w 5762"/>
              <a:gd name="T29" fmla="*/ 2147483647 h 86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762" h="867">
                <a:moveTo>
                  <a:pt x="5762" y="867"/>
                </a:moveTo>
                <a:lnTo>
                  <a:pt x="5762" y="124"/>
                </a:lnTo>
                <a:lnTo>
                  <a:pt x="4975" y="60"/>
                </a:lnTo>
                <a:lnTo>
                  <a:pt x="4161" y="17"/>
                </a:lnTo>
                <a:lnTo>
                  <a:pt x="4031" y="17"/>
                </a:lnTo>
                <a:lnTo>
                  <a:pt x="3628" y="4"/>
                </a:lnTo>
                <a:lnTo>
                  <a:pt x="3491" y="4"/>
                </a:lnTo>
                <a:lnTo>
                  <a:pt x="3080" y="0"/>
                </a:lnTo>
                <a:lnTo>
                  <a:pt x="3026" y="0"/>
                </a:lnTo>
                <a:lnTo>
                  <a:pt x="2246" y="13"/>
                </a:lnTo>
                <a:lnTo>
                  <a:pt x="1466" y="34"/>
                </a:lnTo>
                <a:lnTo>
                  <a:pt x="713" y="73"/>
                </a:lnTo>
                <a:lnTo>
                  <a:pt x="2" y="116"/>
                </a:lnTo>
                <a:lnTo>
                  <a:pt x="0" y="867"/>
                </a:lnTo>
                <a:lnTo>
                  <a:pt x="5762" y="8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0539" y="274638"/>
            <a:ext cx="80930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539" y="1409700"/>
            <a:ext cx="8093075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1029" name="Picture 10" descr="&#10;HCCPos.jpg                                                     0000CCD7Client-Graphics                B430E618:"/>
          <p:cNvPicPr>
            <a:picLocks noChangeAspect="1" noChangeArrowheads="1"/>
          </p:cNvPicPr>
          <p:nvPr userDrawn="1"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925" y="5921375"/>
            <a:ext cx="1143000" cy="7112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646E00">
                      <a:alpha val="50000"/>
                    </a:srgbClr>
                  </a:outerShdw>
                </a:effectLst>
              </a14:hiddenEffects>
            </a:ext>
          </a:extLst>
        </p:spPr>
      </p:pic>
      <p:sp>
        <p:nvSpPr>
          <p:cNvPr id="1030" name="Text Box 11"/>
          <p:cNvSpPr txBox="1">
            <a:spLocks noChangeArrowheads="1"/>
          </p:cNvSpPr>
          <p:nvPr userDrawn="1"/>
        </p:nvSpPr>
        <p:spPr bwMode="auto">
          <a:xfrm>
            <a:off x="498476" y="6111877"/>
            <a:ext cx="258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b="0" dirty="0" smtClean="0">
                <a:solidFill>
                  <a:srgbClr val="96A800"/>
                </a:solidFill>
              </a:rPr>
              <a:t>www.hertsdirect.org</a:t>
            </a:r>
          </a:p>
        </p:txBody>
      </p:sp>
      <p:pic>
        <p:nvPicPr>
          <p:cNvPr id="1031" name="Picture 13" descr="Curve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311777"/>
            <a:ext cx="9148763" cy="154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alibri" pitchFamily="34" charset="0"/>
          <a:cs typeface="Arial" charset="0"/>
        </a:defRPr>
      </a:lvl9pPr>
    </p:titleStyle>
    <p:bodyStyle>
      <a:lvl1pPr marL="271463" indent="-271463" algn="l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819150" indent="-280988" algn="l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Font typeface="Arial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227138" indent="-228600" algn="l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35125" indent="-228600" algn="l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fontAlgn="base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fontAlgn="base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fontAlgn="base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fontAlgn="base">
        <a:lnSpc>
          <a:spcPct val="95000"/>
        </a:lnSpc>
        <a:spcBef>
          <a:spcPct val="30000"/>
        </a:spcBef>
        <a:spcAft>
          <a:spcPct val="0"/>
        </a:spcAft>
        <a:buSzPct val="125000"/>
        <a:buChar char="•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b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b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spcBef>
                <a:spcPct val="0"/>
              </a:spcBef>
              <a:buFontTx/>
              <a:buNone/>
            </a:pPr>
            <a:fld id="{D0803CCE-B7EE-40FE-B0B2-319837B17C52}" type="slidenum">
              <a:rPr lang="en-GB" altLang="en-US" b="0" smtClean="0">
                <a:solidFill>
                  <a:srgbClr val="000000"/>
                </a:solidFill>
                <a:cs typeface="+mn-cs"/>
              </a:rPr>
              <a:pPr>
                <a:spcBef>
                  <a:spcPct val="0"/>
                </a:spcBef>
                <a:buFontTx/>
                <a:buNone/>
              </a:pPr>
              <a:t>‹#›</a:t>
            </a:fld>
            <a:endParaRPr lang="en-GB" altLang="en-US" b="0" smtClean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86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 idx="4294967295"/>
          </p:nvPr>
        </p:nvSpPr>
        <p:spPr>
          <a:xfrm>
            <a:off x="708025" y="358777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3200" dirty="0" smtClean="0"/>
              <a:t>Three </a:t>
            </a:r>
            <a:r>
              <a:rPr lang="en-GB" sz="3200" dirty="0" smtClean="0"/>
              <a:t>Rivers District </a:t>
            </a:r>
            <a:r>
              <a:rPr lang="en-GB" sz="3200" dirty="0" smtClean="0"/>
              <a:t>Council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Audit Committee </a:t>
            </a:r>
            <a:br>
              <a:rPr lang="en-GB" sz="3200" dirty="0" smtClean="0"/>
            </a:br>
            <a:r>
              <a:rPr lang="en-GB" sz="3200" dirty="0" smtClean="0"/>
              <a:t>28 </a:t>
            </a:r>
            <a:r>
              <a:rPr lang="en-GB" sz="3200" dirty="0" smtClean="0"/>
              <a:t>June 2016</a:t>
            </a:r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443037" y="2108200"/>
            <a:ext cx="6400800" cy="2425700"/>
          </a:xfrm>
        </p:spPr>
        <p:txBody>
          <a:bodyPr/>
          <a:lstStyle/>
          <a:p>
            <a:pPr algn="ctr" eaLnBrk="1" hangingPunct="1"/>
            <a:r>
              <a:rPr lang="en-GB" sz="4000" dirty="0" smtClean="0"/>
              <a:t>Shared Internal Audit Service </a:t>
            </a:r>
          </a:p>
          <a:p>
            <a:pPr algn="ctr" eaLnBrk="1" hangingPunct="1"/>
            <a:r>
              <a:rPr lang="en-GB" sz="5400" dirty="0" smtClean="0"/>
              <a:t>Audit Committee Effectiveness</a:t>
            </a:r>
          </a:p>
          <a:p>
            <a:pPr algn="ctr" eaLnBrk="1" hangingPunct="1"/>
            <a:endParaRPr lang="en-GB" sz="2000" dirty="0" smtClean="0"/>
          </a:p>
          <a:p>
            <a:pPr algn="ctr" eaLnBrk="1" hangingPunct="1"/>
            <a:r>
              <a:rPr lang="en-GB" sz="2400" dirty="0" smtClean="0"/>
              <a:t>Chris Wood – SIAS Audit Manager</a:t>
            </a:r>
          </a:p>
        </p:txBody>
      </p:sp>
      <p:pic>
        <p:nvPicPr>
          <p:cNvPr id="307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661025"/>
            <a:ext cx="19081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9" y="274638"/>
            <a:ext cx="8093075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Introduction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Role and purpose of the Audit Committee</a:t>
            </a:r>
          </a:p>
          <a:p>
            <a:pPr eaLnBrk="1" hangingPunct="1"/>
            <a:r>
              <a:rPr lang="en-GB" dirty="0" smtClean="0"/>
              <a:t>A Model of Audit Committee Effectiveness</a:t>
            </a:r>
          </a:p>
          <a:p>
            <a:pPr eaLnBrk="1" hangingPunct="1"/>
            <a:r>
              <a:rPr lang="en-GB" dirty="0" smtClean="0"/>
              <a:t>The Basics of Good Audit Committees</a:t>
            </a:r>
          </a:p>
          <a:p>
            <a:pPr eaLnBrk="1" hangingPunct="1"/>
            <a:r>
              <a:rPr lang="en-GB" dirty="0" smtClean="0"/>
              <a:t>But what makes an Effective Audit Committee?</a:t>
            </a:r>
          </a:p>
          <a:p>
            <a:pPr eaLnBrk="1" hangingPunct="1"/>
            <a:r>
              <a:rPr lang="en-GB" dirty="0" smtClean="0"/>
              <a:t>Any Questions?</a:t>
            </a:r>
          </a:p>
          <a:p>
            <a:pPr marL="0" indent="0" eaLnBrk="1" hangingPunct="1">
              <a:buNone/>
            </a:pPr>
            <a:endParaRPr lang="en-GB" dirty="0" smtClean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187" y="5661025"/>
            <a:ext cx="19081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Key component of good corporate governance providing </a:t>
            </a:r>
            <a:r>
              <a:rPr lang="en-GB" sz="2600" dirty="0"/>
              <a:t>an independent and high level resource to support and promote good governance, accountability, improvement and </a:t>
            </a:r>
            <a:r>
              <a:rPr lang="en-GB" sz="2600" dirty="0" smtClean="0"/>
              <a:t>strong </a:t>
            </a:r>
            <a:r>
              <a:rPr lang="en-GB" sz="2600" dirty="0"/>
              <a:t>public financial </a:t>
            </a:r>
            <a:r>
              <a:rPr lang="en-GB" sz="2600" dirty="0" smtClean="0"/>
              <a:t>management; and</a:t>
            </a:r>
          </a:p>
          <a:p>
            <a:r>
              <a:rPr lang="en-GB" sz="2600" dirty="0" smtClean="0"/>
              <a:t>Providing </a:t>
            </a:r>
            <a:r>
              <a:rPr lang="en-GB" sz="2600" dirty="0"/>
              <a:t>to those charged with governance independent assurance on the adequacy of the risk management framework, the internal control environment and the integrity of the financial reporting and annual governance processes.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 and purpose of the Audit Committee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2984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1991458" y="3228978"/>
            <a:ext cx="3239965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endParaRPr lang="en-GB" altLang="en-US" sz="1800" b="0" smtClean="0">
              <a:solidFill>
                <a:srgbClr val="000000"/>
              </a:solidFill>
              <a:cs typeface="+mn-cs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1800" b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48203" y="898525"/>
            <a:ext cx="3239966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000066"/>
                </a:solidFill>
                <a:cs typeface="+mn-cs"/>
              </a:rPr>
              <a:t>The Supporters Club</a:t>
            </a:r>
            <a:endParaRPr lang="en-GB" altLang="en-US" sz="1800" b="0" dirty="0" smtClean="0">
              <a:solidFill>
                <a:srgbClr val="000066"/>
              </a:solidFill>
              <a:cs typeface="+mn-cs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High level of trust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Less rigorous in oversight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Danger of complacency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Lack of constructive tension</a:t>
            </a:r>
            <a:endParaRPr lang="en-GB" altLang="en-US" sz="1800" b="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369169" y="852489"/>
            <a:ext cx="3317631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000066"/>
                </a:solidFill>
                <a:cs typeface="+mn-cs"/>
              </a:rPr>
              <a:t>The Improver</a:t>
            </a:r>
            <a:endParaRPr lang="en-GB" altLang="en-US" sz="1800" b="0" dirty="0" smtClean="0">
              <a:solidFill>
                <a:srgbClr val="000066"/>
              </a:solidFill>
              <a:cs typeface="+mn-cs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High level of mutual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earned trust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Rigorous oversight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Full engagement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Seeks to add value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Strives to do better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048203" y="3649576"/>
            <a:ext cx="299312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000066"/>
                </a:solidFill>
                <a:cs typeface="+mn-cs"/>
              </a:rPr>
              <a:t>The Rubber-Stamper</a:t>
            </a:r>
            <a:endParaRPr lang="en-GB" altLang="en-US" sz="1800" b="0" dirty="0" smtClean="0">
              <a:solidFill>
                <a:srgbClr val="000066"/>
              </a:solidFill>
              <a:cs typeface="+mn-cs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Disengaged attendees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May be conscientious,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but restricted in its ambition</a:t>
            </a:r>
            <a:endParaRPr lang="en-GB" altLang="en-US" sz="1800" b="0" dirty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375032" y="3228978"/>
            <a:ext cx="3311769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solidFill>
                  <a:srgbClr val="000066"/>
                </a:solidFill>
                <a:cs typeface="+mn-cs"/>
              </a:rPr>
              <a:t>The Examiner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Overly process-oriented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May not see the big picture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Puts officers on the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defensive &amp; may not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0" dirty="0" smtClean="0">
                <a:solidFill>
                  <a:srgbClr val="000066"/>
                </a:solidFill>
                <a:cs typeface="+mn-cs"/>
              </a:rPr>
              <a:t>get the best out of them</a:t>
            </a:r>
            <a:r>
              <a:rPr lang="en-GB" altLang="en-US" sz="1800" b="0" dirty="0" smtClean="0">
                <a:solidFill>
                  <a:srgbClr val="000000"/>
                </a:solidFill>
                <a:cs typeface="+mn-cs"/>
              </a:rPr>
              <a:t> </a:t>
            </a:r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1979735" y="5805488"/>
            <a:ext cx="6695342" cy="0"/>
          </a:xfrm>
          <a:prstGeom prst="line">
            <a:avLst/>
          </a:prstGeom>
          <a:noFill/>
          <a:ln w="41275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GB" sz="1800" b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 flipV="1">
            <a:off x="1692520" y="815975"/>
            <a:ext cx="0" cy="4629150"/>
          </a:xfrm>
          <a:prstGeom prst="line">
            <a:avLst/>
          </a:prstGeom>
          <a:noFill/>
          <a:ln w="41275">
            <a:solidFill>
              <a:srgbClr val="00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endParaRPr lang="en-GB" sz="1800" b="0" smtClean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462997" y="5924551"/>
            <a:ext cx="34547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smtClean="0">
                <a:solidFill>
                  <a:srgbClr val="000066"/>
                </a:solidFill>
                <a:cs typeface="+mn-cs"/>
              </a:rPr>
              <a:t>Increasing rigour of oversight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251027" y="2728916"/>
            <a:ext cx="140294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smtClean="0">
                <a:solidFill>
                  <a:srgbClr val="000066"/>
                </a:solidFill>
                <a:cs typeface="+mn-cs"/>
              </a:rPr>
              <a:t>Increasing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smtClean="0">
                <a:solidFill>
                  <a:srgbClr val="000066"/>
                </a:solidFill>
                <a:cs typeface="+mn-cs"/>
              </a:rPr>
              <a:t>emphasis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smtClean="0">
                <a:solidFill>
                  <a:srgbClr val="000066"/>
                </a:solidFill>
                <a:cs typeface="+mn-cs"/>
              </a:rPr>
              <a:t>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smtClean="0">
                <a:solidFill>
                  <a:srgbClr val="000066"/>
                </a:solidFill>
                <a:cs typeface="+mn-cs"/>
              </a:rPr>
              <a:t>relations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113085" y="6448428"/>
            <a:ext cx="575991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GB" altLang="en-US" sz="1000" b="0" i="1" smtClean="0">
                <a:solidFill>
                  <a:srgbClr val="000000"/>
                </a:solidFill>
                <a:cs typeface="+mn-cs"/>
              </a:rPr>
              <a:t>Source: Internal Audit and Business Risk Magazine: ‘Sorting the Wheat from the Chaff’; July 2007.</a:t>
            </a:r>
            <a:r>
              <a:rPr lang="en-GB" altLang="en-US" sz="1000" b="0" smtClean="0">
                <a:solidFill>
                  <a:srgbClr val="000000"/>
                </a:solidFill>
                <a:cs typeface="+mn-cs"/>
              </a:rPr>
              <a:t> 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2413297" y="214313"/>
            <a:ext cx="48097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800" dirty="0"/>
              <a:t>A </a:t>
            </a:r>
            <a:r>
              <a:rPr lang="en-GB" sz="1800" dirty="0" smtClean="0"/>
              <a:t>Model </a:t>
            </a:r>
            <a:r>
              <a:rPr lang="en-GB" sz="1800" dirty="0"/>
              <a:t>of </a:t>
            </a:r>
            <a:r>
              <a:rPr lang="en-GB" sz="1800" dirty="0" smtClean="0"/>
              <a:t>Audit Committee Effectiveness</a:t>
            </a:r>
            <a:endParaRPr lang="en-GB" altLang="en-US" sz="1800" dirty="0" smtClean="0">
              <a:solidFill>
                <a:srgbClr val="000066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85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Clear terms of reference understood by all Committee members</a:t>
            </a:r>
          </a:p>
          <a:p>
            <a:r>
              <a:rPr lang="en-GB" dirty="0" smtClean="0"/>
              <a:t>Membership, independence, objectivity and understanding of the organisation</a:t>
            </a:r>
          </a:p>
          <a:p>
            <a:r>
              <a:rPr lang="en-GB" dirty="0" smtClean="0"/>
              <a:t>Skills, induction, training and development</a:t>
            </a:r>
          </a:p>
          <a:p>
            <a:r>
              <a:rPr lang="en-GB" dirty="0" smtClean="0"/>
              <a:t>Scope of work and subject matter relevance</a:t>
            </a:r>
          </a:p>
          <a:p>
            <a:r>
              <a:rPr lang="en-GB" dirty="0" smtClean="0"/>
              <a:t>Administration, officer support (planning, agenda, minutes) and quality of reports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Basics of Good Audit Committees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315802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Communication and relationships with Finance, external audit, internal audit and other stakeholders</a:t>
            </a:r>
          </a:p>
          <a:p>
            <a:r>
              <a:rPr lang="en-GB" dirty="0" smtClean="0"/>
              <a:t>Role and leadership of the Chair </a:t>
            </a:r>
          </a:p>
          <a:p>
            <a:r>
              <a:rPr lang="en-GB" dirty="0" smtClean="0"/>
              <a:t>Status of the Audit Committee within the Council</a:t>
            </a:r>
          </a:p>
          <a:p>
            <a:r>
              <a:rPr lang="en-GB" dirty="0" smtClean="0"/>
              <a:t>Personal qualities and behaviours of Committee members</a:t>
            </a:r>
          </a:p>
          <a:p>
            <a:r>
              <a:rPr lang="en-GB" dirty="0" smtClean="0"/>
              <a:t>Independent review of effectiveness and annual report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what makes an Effective Audit Committee?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949188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9" y="274638"/>
            <a:ext cx="8093075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Any Questions</a:t>
            </a:r>
          </a:p>
        </p:txBody>
      </p:sp>
      <p:pic>
        <p:nvPicPr>
          <p:cNvPr id="9220" name="Picture 5" descr="2505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75" y="1735140"/>
            <a:ext cx="27241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93700" y="6121402"/>
            <a:ext cx="3048000" cy="3968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819150" indent="-280988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Font typeface="Arial" charset="0"/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dirty="0"/>
          </a:p>
        </p:txBody>
      </p:sp>
      <p:pic>
        <p:nvPicPr>
          <p:cNvPr id="922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5661025"/>
            <a:ext cx="19081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808080"/>
      </a:dk1>
      <a:lt1>
        <a:srgbClr val="FFFFFF"/>
      </a:lt1>
      <a:dk2>
        <a:srgbClr val="96A800"/>
      </a:dk2>
      <a:lt2>
        <a:srgbClr val="FFFF00"/>
      </a:lt2>
      <a:accent1>
        <a:srgbClr val="0064FF"/>
      </a:accent1>
      <a:accent2>
        <a:srgbClr val="800080"/>
      </a:accent2>
      <a:accent3>
        <a:srgbClr val="C9D1AA"/>
      </a:accent3>
      <a:accent4>
        <a:srgbClr val="DADADA"/>
      </a:accent4>
      <a:accent5>
        <a:srgbClr val="AAB8FF"/>
      </a:accent5>
      <a:accent6>
        <a:srgbClr val="730073"/>
      </a:accent6>
      <a:hlink>
        <a:srgbClr val="F60064"/>
      </a:hlink>
      <a:folHlink>
        <a:srgbClr val="FFCC0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819150" marR="0" indent="-2809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819150" marR="0" indent="-2809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 typeface="Arial" charset="0"/>
          <a:buNone/>
          <a:tabLst/>
          <a:defRPr kumimoji="0" lang="en-GB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808080"/>
        </a:dk1>
        <a:lt1>
          <a:srgbClr val="FFFFFF"/>
        </a:lt1>
        <a:dk2>
          <a:srgbClr val="96A800"/>
        </a:dk2>
        <a:lt2>
          <a:srgbClr val="FFFF00"/>
        </a:lt2>
        <a:accent1>
          <a:srgbClr val="0064FF"/>
        </a:accent1>
        <a:accent2>
          <a:srgbClr val="800080"/>
        </a:accent2>
        <a:accent3>
          <a:srgbClr val="C9D1AA"/>
        </a:accent3>
        <a:accent4>
          <a:srgbClr val="DADADA"/>
        </a:accent4>
        <a:accent5>
          <a:srgbClr val="AAB8FF"/>
        </a:accent5>
        <a:accent6>
          <a:srgbClr val="730073"/>
        </a:accent6>
        <a:hlink>
          <a:srgbClr val="F60064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12510</TotalTime>
  <Words>338</Words>
  <Application>Microsoft Office PowerPoint</Application>
  <PresentationFormat>On-screen Show (4:3)</PresentationFormat>
  <Paragraphs>69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1_Default Design</vt:lpstr>
      <vt:lpstr>Three Rivers District Council  Audit Committee  28 June 2016</vt:lpstr>
      <vt:lpstr>Introduction</vt:lpstr>
      <vt:lpstr>Role and purpose of the Audit Committee</vt:lpstr>
      <vt:lpstr>PowerPoint Presentation</vt:lpstr>
      <vt:lpstr>The Basics of Good Audit Committees</vt:lpstr>
      <vt:lpstr>But what makes an Effective Audit Committee?</vt:lpstr>
      <vt:lpstr>Any Questions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Arnold</dc:creator>
  <cp:lastModifiedBy>Chris P Wood</cp:lastModifiedBy>
  <cp:revision>309</cp:revision>
  <cp:lastPrinted>2014-03-19T16:08:20Z</cp:lastPrinted>
  <dcterms:created xsi:type="dcterms:W3CDTF">2006-02-08T19:47:11Z</dcterms:created>
  <dcterms:modified xsi:type="dcterms:W3CDTF">2016-06-25T18:56:59Z</dcterms:modified>
</cp:coreProperties>
</file>