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9872663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2310" y="-5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5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A4DC8-BFC1-4649-97BD-80CF3022640C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28895"/>
            <a:ext cx="789813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5" y="6456611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56B60-ACC8-4142-A449-9DB5DDBFA9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849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56B60-ACC8-4142-A449-9DB5DDBFA98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709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9413-829C-4F61-8392-5FF3A489BDEC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CCAD0-1AAE-4016-BE2F-CC71D4ED4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585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9413-829C-4F61-8392-5FF3A489BDEC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CCAD0-1AAE-4016-BE2F-CC71D4ED4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94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9413-829C-4F61-8392-5FF3A489BDEC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CCAD0-1AAE-4016-BE2F-CC71D4ED4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887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9413-829C-4F61-8392-5FF3A489BDEC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CCAD0-1AAE-4016-BE2F-CC71D4ED4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40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9413-829C-4F61-8392-5FF3A489BDEC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CCAD0-1AAE-4016-BE2F-CC71D4ED4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12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9413-829C-4F61-8392-5FF3A489BDEC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CCAD0-1AAE-4016-BE2F-CC71D4ED4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306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9413-829C-4F61-8392-5FF3A489BDEC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CCAD0-1AAE-4016-BE2F-CC71D4ED4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623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9413-829C-4F61-8392-5FF3A489BDEC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CCAD0-1AAE-4016-BE2F-CC71D4ED4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916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9413-829C-4F61-8392-5FF3A489BDEC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CCAD0-1AAE-4016-BE2F-CC71D4ED4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835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9413-829C-4F61-8392-5FF3A489BDEC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CCAD0-1AAE-4016-BE2F-CC71D4ED4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86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19413-829C-4F61-8392-5FF3A489BDEC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CCAD0-1AAE-4016-BE2F-CC71D4ED4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913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19413-829C-4F61-8392-5FF3A489BDEC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CCAD0-1AAE-4016-BE2F-CC71D4ED4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57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9552" y="1022998"/>
            <a:ext cx="1330532" cy="1202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/>
              <a:t>INITIAL ASSESSMENT</a:t>
            </a:r>
          </a:p>
          <a:p>
            <a:pPr algn="ctr"/>
            <a:r>
              <a:rPr lang="en-GB" sz="800" dirty="0"/>
              <a:t>Initial assessment of Potential Opportunity by  officers using P&amp;R </a:t>
            </a:r>
            <a:r>
              <a:rPr lang="en-GB" sz="800" dirty="0" smtClean="0"/>
              <a:t>approved  </a:t>
            </a:r>
            <a:r>
              <a:rPr lang="en-GB" sz="800" dirty="0"/>
              <a:t>criteria . This assessment includes decision on whether </a:t>
            </a:r>
            <a:r>
              <a:rPr lang="en-GB" sz="800" dirty="0" smtClean="0"/>
              <a:t>direct or </a:t>
            </a:r>
            <a:r>
              <a:rPr lang="en-GB" sz="800" dirty="0"/>
              <a:t>trading activity</a:t>
            </a:r>
          </a:p>
        </p:txBody>
      </p:sp>
      <p:sp>
        <p:nvSpPr>
          <p:cNvPr id="8" name="Rectangle 7"/>
          <p:cNvSpPr/>
          <p:nvPr/>
        </p:nvSpPr>
        <p:spPr>
          <a:xfrm>
            <a:off x="2555776" y="1484784"/>
            <a:ext cx="1130424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/>
              <a:t>PROPERTY INVESTMENT BOARD</a:t>
            </a:r>
          </a:p>
          <a:p>
            <a:pPr algn="ctr"/>
            <a:endParaRPr lang="en-GB" sz="800" dirty="0"/>
          </a:p>
          <a:p>
            <a:pPr algn="ctr"/>
            <a:r>
              <a:rPr lang="en-GB" sz="800" dirty="0"/>
              <a:t>Ccnsiders recommended opportunity in line with agreed criteria and decide to reject or approve the scheme subject todue diligence</a:t>
            </a:r>
          </a:p>
        </p:txBody>
      </p:sp>
      <p:sp>
        <p:nvSpPr>
          <p:cNvPr id="9" name="Rectangle 8"/>
          <p:cNvSpPr/>
          <p:nvPr/>
        </p:nvSpPr>
        <p:spPr>
          <a:xfrm>
            <a:off x="3995936" y="1829966"/>
            <a:ext cx="12241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PIB approve/reject in consultation with leaders if over £5m</a:t>
            </a:r>
            <a:endParaRPr lang="en-GB" sz="800" dirty="0"/>
          </a:p>
        </p:txBody>
      </p:sp>
      <p:sp>
        <p:nvSpPr>
          <p:cNvPr id="10" name="Rectangle 9"/>
          <p:cNvSpPr/>
          <p:nvPr/>
        </p:nvSpPr>
        <p:spPr>
          <a:xfrm>
            <a:off x="5868144" y="836711"/>
            <a:ext cx="792088" cy="1680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DECISION ON USE OF COMPANIES</a:t>
            </a:r>
          </a:p>
          <a:p>
            <a:pPr algn="ctr"/>
            <a:r>
              <a:rPr lang="en-GB" sz="800" dirty="0"/>
              <a:t> </a:t>
            </a:r>
            <a:r>
              <a:rPr lang="en-GB" sz="800" dirty="0" smtClean="0"/>
              <a:t>Primarily but not exclusively based on  whether it is direct or trading activity</a:t>
            </a:r>
          </a:p>
          <a:p>
            <a:pPr algn="ctr"/>
            <a:endParaRPr lang="en-GB" sz="800" dirty="0"/>
          </a:p>
        </p:txBody>
      </p:sp>
      <p:sp>
        <p:nvSpPr>
          <p:cNvPr id="11" name="Rectangle 10"/>
          <p:cNvSpPr/>
          <p:nvPr/>
        </p:nvSpPr>
        <p:spPr>
          <a:xfrm>
            <a:off x="7167053" y="764704"/>
            <a:ext cx="1105272" cy="4994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/>
              <a:t>TRADCO </a:t>
            </a:r>
          </a:p>
          <a:p>
            <a:pPr algn="ctr"/>
            <a:r>
              <a:rPr lang="en-GB" sz="800" dirty="0"/>
              <a:t>Approves proposal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179629" y="1363184"/>
            <a:ext cx="1080120" cy="5536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SALELLP</a:t>
            </a:r>
          </a:p>
          <a:p>
            <a:pPr algn="ctr"/>
            <a:r>
              <a:rPr lang="en-GB" sz="800" dirty="0"/>
              <a:t>Approves proposal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167053" y="5157192"/>
            <a:ext cx="1510708" cy="4132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ACQUISITION/CONTRACTUAL COMMITMENT</a:t>
            </a:r>
            <a:endParaRPr lang="en-GB" sz="800" dirty="0"/>
          </a:p>
        </p:txBody>
      </p:sp>
      <p:sp>
        <p:nvSpPr>
          <p:cNvPr id="22" name="Rectangle 21"/>
          <p:cNvSpPr/>
          <p:nvPr/>
        </p:nvSpPr>
        <p:spPr>
          <a:xfrm>
            <a:off x="6156176" y="3832990"/>
            <a:ext cx="2664296" cy="737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DUE DILIGENCE</a:t>
            </a:r>
          </a:p>
          <a:p>
            <a:pPr algn="ctr"/>
            <a:r>
              <a:rPr lang="en-GB" sz="800" dirty="0"/>
              <a:t>Delegated to officers . If it remains within the criteria proceed to acquisition/contract if not, feed back to PIB</a:t>
            </a:r>
          </a:p>
        </p:txBody>
      </p:sp>
      <p:sp>
        <p:nvSpPr>
          <p:cNvPr id="2" name="Rectangle 1"/>
          <p:cNvSpPr/>
          <p:nvPr/>
        </p:nvSpPr>
        <p:spPr>
          <a:xfrm>
            <a:off x="3995936" y="2516980"/>
            <a:ext cx="1224137" cy="5519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PIB recommend proposal to P and R Committee for approval if over £10m</a:t>
            </a:r>
            <a:endParaRPr lang="en-GB" sz="800" dirty="0"/>
          </a:p>
        </p:txBody>
      </p:sp>
      <p:sp>
        <p:nvSpPr>
          <p:cNvPr id="17" name="Rectangle 16"/>
          <p:cNvSpPr/>
          <p:nvPr/>
        </p:nvSpPr>
        <p:spPr>
          <a:xfrm>
            <a:off x="755576" y="404664"/>
            <a:ext cx="914400" cy="28803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START</a:t>
            </a:r>
            <a:endParaRPr lang="en-GB" sz="1400" dirty="0"/>
          </a:p>
        </p:txBody>
      </p:sp>
      <p:sp>
        <p:nvSpPr>
          <p:cNvPr id="18" name="Rectangle 17"/>
          <p:cNvSpPr/>
          <p:nvPr/>
        </p:nvSpPr>
        <p:spPr>
          <a:xfrm>
            <a:off x="2051720" y="332656"/>
            <a:ext cx="4752528" cy="22034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</a:rPr>
              <a:t>Property Investment Governance &amp; Decision Making Process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86818" y="2312875"/>
            <a:ext cx="457200" cy="23191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NO</a:t>
            </a:r>
            <a:endParaRPr lang="en-GB" sz="800" dirty="0"/>
          </a:p>
        </p:txBody>
      </p:sp>
      <p:cxnSp>
        <p:nvCxnSpPr>
          <p:cNvPr id="25" name="Straight Arrow Connector 24"/>
          <p:cNvCxnSpPr>
            <a:stCxn id="5" idx="3"/>
          </p:cNvCxnSpPr>
          <p:nvPr/>
        </p:nvCxnSpPr>
        <p:spPr>
          <a:xfrm>
            <a:off x="1870084" y="1624214"/>
            <a:ext cx="723312" cy="4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635896" y="2096853"/>
            <a:ext cx="3825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5" idx="2"/>
            <a:endCxn id="133" idx="1"/>
          </p:cNvCxnSpPr>
          <p:nvPr/>
        </p:nvCxnSpPr>
        <p:spPr>
          <a:xfrm rot="16200000" flipH="1">
            <a:off x="-337370" y="3767617"/>
            <a:ext cx="3435818" cy="35144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464630" y="5571697"/>
            <a:ext cx="595390" cy="34385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Version 3 08.03.17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979712" y="1772816"/>
            <a:ext cx="432048" cy="2286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YES</a:t>
            </a:r>
            <a:endParaRPr lang="en-GB" sz="800" dirty="0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5220072" y="1325518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3635896" y="270892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5220072" y="1916832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ectangle 132"/>
          <p:cNvSpPr/>
          <p:nvPr/>
        </p:nvSpPr>
        <p:spPr>
          <a:xfrm>
            <a:off x="1556261" y="5445224"/>
            <a:ext cx="1008112" cy="43204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No further action</a:t>
            </a:r>
            <a:endParaRPr lang="en-GB" sz="1000" dirty="0"/>
          </a:p>
        </p:txBody>
      </p:sp>
      <p:sp>
        <p:nvSpPr>
          <p:cNvPr id="141" name="Rectangle 140"/>
          <p:cNvSpPr/>
          <p:nvPr/>
        </p:nvSpPr>
        <p:spPr>
          <a:xfrm>
            <a:off x="5292080" y="1484784"/>
            <a:ext cx="432048" cy="2286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YES</a:t>
            </a:r>
            <a:endParaRPr lang="en-GB" sz="800" dirty="0"/>
          </a:p>
        </p:txBody>
      </p:sp>
      <p:cxnSp>
        <p:nvCxnSpPr>
          <p:cNvPr id="144" name="Elbow Connector 143"/>
          <p:cNvCxnSpPr>
            <a:stCxn id="2" idx="2"/>
          </p:cNvCxnSpPr>
          <p:nvPr/>
        </p:nvCxnSpPr>
        <p:spPr>
          <a:xfrm rot="5400000">
            <a:off x="2357755" y="3194973"/>
            <a:ext cx="2376265" cy="2124237"/>
          </a:xfrm>
          <a:prstGeom prst="bentConnector3">
            <a:avLst>
              <a:gd name="adj1" fmla="val 7471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146"/>
          <p:cNvSpPr/>
          <p:nvPr/>
        </p:nvSpPr>
        <p:spPr>
          <a:xfrm>
            <a:off x="4018435" y="3179032"/>
            <a:ext cx="457200" cy="23191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NO</a:t>
            </a:r>
            <a:endParaRPr lang="en-GB" sz="800" dirty="0"/>
          </a:p>
        </p:txBody>
      </p:sp>
      <p:cxnSp>
        <p:nvCxnSpPr>
          <p:cNvPr id="156" name="Straight Arrow Connector 155"/>
          <p:cNvCxnSpPr/>
          <p:nvPr/>
        </p:nvCxnSpPr>
        <p:spPr>
          <a:xfrm flipV="1">
            <a:off x="6660232" y="997033"/>
            <a:ext cx="521064" cy="85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/>
          <p:nvPr/>
        </p:nvCxnSpPr>
        <p:spPr>
          <a:xfrm>
            <a:off x="6380546" y="2312875"/>
            <a:ext cx="0" cy="15201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Rectangle 186"/>
          <p:cNvSpPr/>
          <p:nvPr/>
        </p:nvSpPr>
        <p:spPr>
          <a:xfrm>
            <a:off x="1954500" y="2780927"/>
            <a:ext cx="457200" cy="23191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NO</a:t>
            </a:r>
            <a:endParaRPr lang="en-GB" sz="800" dirty="0"/>
          </a:p>
        </p:txBody>
      </p:sp>
      <p:cxnSp>
        <p:nvCxnSpPr>
          <p:cNvPr id="193" name="Straight Arrow Connector 192"/>
          <p:cNvCxnSpPr/>
          <p:nvPr/>
        </p:nvCxnSpPr>
        <p:spPr>
          <a:xfrm>
            <a:off x="7618100" y="4570276"/>
            <a:ext cx="20361" cy="5869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Arrow Connector 195"/>
          <p:cNvCxnSpPr/>
          <p:nvPr/>
        </p:nvCxnSpPr>
        <p:spPr>
          <a:xfrm flipH="1">
            <a:off x="3686200" y="4149080"/>
            <a:ext cx="269434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Rectangle 205"/>
          <p:cNvSpPr/>
          <p:nvPr/>
        </p:nvSpPr>
        <p:spPr>
          <a:xfrm>
            <a:off x="7167053" y="5949280"/>
            <a:ext cx="1510707" cy="4635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/>
              <a:t>Monitor investment performance</a:t>
            </a:r>
            <a:endParaRPr lang="en-GB" sz="1000" dirty="0"/>
          </a:p>
        </p:txBody>
      </p:sp>
      <p:cxnSp>
        <p:nvCxnSpPr>
          <p:cNvPr id="214" name="Straight Arrow Connector 213"/>
          <p:cNvCxnSpPr/>
          <p:nvPr/>
        </p:nvCxnSpPr>
        <p:spPr>
          <a:xfrm>
            <a:off x="7781164" y="5570398"/>
            <a:ext cx="0" cy="3788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Rectangle 215"/>
          <p:cNvSpPr/>
          <p:nvPr/>
        </p:nvSpPr>
        <p:spPr>
          <a:xfrm>
            <a:off x="6951028" y="4708004"/>
            <a:ext cx="432048" cy="2286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YES</a:t>
            </a:r>
            <a:endParaRPr lang="en-GB" sz="800" dirty="0"/>
          </a:p>
        </p:txBody>
      </p:sp>
      <p:sp>
        <p:nvSpPr>
          <p:cNvPr id="220" name="Rectangle 219"/>
          <p:cNvSpPr/>
          <p:nvPr/>
        </p:nvSpPr>
        <p:spPr>
          <a:xfrm>
            <a:off x="5123676" y="3832991"/>
            <a:ext cx="457200" cy="23191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NO</a:t>
            </a:r>
            <a:endParaRPr lang="en-GB" sz="800" dirty="0"/>
          </a:p>
        </p:txBody>
      </p:sp>
      <p:cxnSp>
        <p:nvCxnSpPr>
          <p:cNvPr id="226" name="Straight Arrow Connector 225"/>
          <p:cNvCxnSpPr/>
          <p:nvPr/>
        </p:nvCxnSpPr>
        <p:spPr>
          <a:xfrm>
            <a:off x="1115616" y="69269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Rectangle 228"/>
          <p:cNvSpPr/>
          <p:nvPr/>
        </p:nvSpPr>
        <p:spPr>
          <a:xfrm>
            <a:off x="2593396" y="692696"/>
            <a:ext cx="1064998" cy="5166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SCRUTINY</a:t>
            </a:r>
          </a:p>
          <a:p>
            <a:pPr algn="ctr"/>
            <a:r>
              <a:rPr lang="en-GB" sz="800" dirty="0"/>
              <a:t>PANEL</a:t>
            </a:r>
          </a:p>
        </p:txBody>
      </p:sp>
      <p:sp>
        <p:nvSpPr>
          <p:cNvPr id="56" name="Rectangle 55"/>
          <p:cNvSpPr/>
          <p:nvPr/>
        </p:nvSpPr>
        <p:spPr>
          <a:xfrm>
            <a:off x="4018435" y="1136017"/>
            <a:ext cx="1201638" cy="527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PIB approve/reject </a:t>
            </a:r>
            <a:r>
              <a:rPr lang="en-GB" sz="800" dirty="0"/>
              <a:t> </a:t>
            </a:r>
            <a:r>
              <a:rPr lang="en-GB" sz="800" dirty="0" smtClean="0"/>
              <a:t>if under £5m</a:t>
            </a:r>
            <a:endParaRPr lang="en-GB" sz="800" dirty="0"/>
          </a:p>
        </p:txBody>
      </p:sp>
      <p:cxnSp>
        <p:nvCxnSpPr>
          <p:cNvPr id="60" name="Straight Arrow Connector 59"/>
          <p:cNvCxnSpPr/>
          <p:nvPr/>
        </p:nvCxnSpPr>
        <p:spPr>
          <a:xfrm>
            <a:off x="3658394" y="1591369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lbow Connector 82"/>
          <p:cNvCxnSpPr/>
          <p:nvPr/>
        </p:nvCxnSpPr>
        <p:spPr>
          <a:xfrm flipV="1">
            <a:off x="5220073" y="2192943"/>
            <a:ext cx="669776" cy="64807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2915816" y="1166252"/>
            <a:ext cx="0" cy="3185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" idx="0"/>
            <a:endCxn id="229" idx="2"/>
          </p:cNvCxnSpPr>
          <p:nvPr/>
        </p:nvCxnSpPr>
        <p:spPr>
          <a:xfrm flipV="1">
            <a:off x="3120988" y="1209328"/>
            <a:ext cx="4907" cy="2754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ectangle 148"/>
          <p:cNvSpPr/>
          <p:nvPr/>
        </p:nvSpPr>
        <p:spPr>
          <a:xfrm>
            <a:off x="7618100" y="331217"/>
            <a:ext cx="1059660" cy="2217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Appendix A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179629" y="2090811"/>
            <a:ext cx="1080120" cy="5125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/>
              <a:t>RENTCO</a:t>
            </a:r>
          </a:p>
          <a:p>
            <a:pPr algn="ctr"/>
            <a:r>
              <a:rPr lang="en-GB" sz="800" dirty="0"/>
              <a:t>Approves proposal</a:t>
            </a:r>
          </a:p>
        </p:txBody>
      </p:sp>
      <p:cxnSp>
        <p:nvCxnSpPr>
          <p:cNvPr id="57" name="Elbow Connector 56"/>
          <p:cNvCxnSpPr/>
          <p:nvPr/>
        </p:nvCxnSpPr>
        <p:spPr>
          <a:xfrm rot="16200000" flipH="1">
            <a:off x="7023970" y="2108494"/>
            <a:ext cx="2960275" cy="488717"/>
          </a:xfrm>
          <a:prstGeom prst="bentConnector3">
            <a:avLst>
              <a:gd name="adj1" fmla="val 6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/>
          <p:nvPr/>
        </p:nvCxnSpPr>
        <p:spPr>
          <a:xfrm rot="16200000" flipH="1">
            <a:off x="7274096" y="2470437"/>
            <a:ext cx="2348209" cy="376900"/>
          </a:xfrm>
          <a:prstGeom prst="bentConnector3">
            <a:avLst>
              <a:gd name="adj1" fmla="val 105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47" idx="3"/>
          </p:cNvCxnSpPr>
          <p:nvPr/>
        </p:nvCxnSpPr>
        <p:spPr>
          <a:xfrm>
            <a:off x="8259749" y="2347111"/>
            <a:ext cx="188454" cy="148588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flipV="1">
            <a:off x="6444208" y="1624214"/>
            <a:ext cx="722844" cy="22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>
            <a:off x="6706516" y="2192943"/>
            <a:ext cx="4834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540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157</Words>
  <Application>Microsoft Office PowerPoint</Application>
  <PresentationFormat>On-screen Show (4:3)</PresentationFormat>
  <Paragraphs>35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L&amp;Q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Catherine.cummings</dc:creator>
  <cp:lastModifiedBy>Alan Head</cp:lastModifiedBy>
  <cp:revision>38</cp:revision>
  <cp:lastPrinted>2017-03-09T09:44:24Z</cp:lastPrinted>
  <dcterms:created xsi:type="dcterms:W3CDTF">2016-11-28T16:14:50Z</dcterms:created>
  <dcterms:modified xsi:type="dcterms:W3CDTF">2017-03-09T13:46:42Z</dcterms:modified>
</cp:coreProperties>
</file>