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9" r:id="rId3"/>
    <p:sldId id="260" r:id="rId4"/>
    <p:sldId id="257" r:id="rId5"/>
    <p:sldId id="261" r:id="rId6"/>
    <p:sldId id="276" r:id="rId7"/>
    <p:sldId id="277" r:id="rId8"/>
    <p:sldId id="262" r:id="rId9"/>
    <p:sldId id="263" r:id="rId10"/>
    <p:sldId id="273" r:id="rId11"/>
    <p:sldId id="274" r:id="rId12"/>
    <p:sldId id="275" r:id="rId13"/>
    <p:sldId id="264" r:id="rId14"/>
    <p:sldId id="268" r:id="rId15"/>
    <p:sldId id="269" r:id="rId16"/>
    <p:sldId id="270" r:id="rId17"/>
    <p:sldId id="271" r:id="rId18"/>
    <p:sldId id="272" r:id="rId19"/>
    <p:sldId id="265"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65936" autoAdjust="0"/>
  </p:normalViewPr>
  <p:slideViewPr>
    <p:cSldViewPr snapToGrid="0">
      <p:cViewPr varScale="1">
        <p:scale>
          <a:sx n="48" d="100"/>
          <a:sy n="48" d="100"/>
        </p:scale>
        <p:origin x="6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B1AAD-BAAD-4045-A551-377B8FBCB4CE}" type="datetimeFigureOut">
              <a:rPr lang="en-GB" smtClean="0"/>
              <a:t>15/03/2022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9FCAF-AD65-4F7C-B554-688E7A829908}" type="slidenum">
              <a:rPr lang="en-GB" smtClean="0"/>
              <a:t>‹#›</a:t>
            </a:fld>
            <a:endParaRPr lang="en-GB"/>
          </a:p>
        </p:txBody>
      </p:sp>
    </p:spTree>
    <p:extLst>
      <p:ext uri="{BB962C8B-B14F-4D97-AF65-F5344CB8AC3E}">
        <p14:creationId xmlns:p14="http://schemas.microsoft.com/office/powerpoint/2010/main" val="3231981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Levelling Up?  (From</a:t>
            </a:r>
            <a:r>
              <a:rPr lang="en-GB" baseline="0" dirty="0" smtClean="0"/>
              <a:t> the White Paper Summary) </a:t>
            </a:r>
            <a:endParaRPr lang="en-GB" dirty="0" smtClean="0"/>
          </a:p>
          <a:p>
            <a:endParaRPr lang="en-GB" dirty="0" smtClean="0"/>
          </a:p>
          <a:p>
            <a:r>
              <a:rPr lang="en-GB" dirty="0" smtClean="0"/>
              <a:t>‘This contemporary Medici model, our twenty-</a:t>
            </a:r>
            <a:r>
              <a:rPr lang="en-GB" dirty="0" err="1" smtClean="0"/>
              <a:t>frst</a:t>
            </a:r>
            <a:r>
              <a:rPr lang="en-GB" dirty="0" smtClean="0"/>
              <a:t> century recipe for a new Industrial Revolution, depends on harnessing an array of interventions and catalysing a range of sectors. Levelling up will require us to: a. boost productivity, pay, jobs and living standards by growing the private sector, especially in those places where they are lagging; b. spread opportunities and improve public services, especially in those places where they are weakest; c. restore a sense of community, local pride and belonging, especially in those places where they have been lost; and d. empower local leaders and communities, especially in those places lacking local agency. Levelling up is not about making every part of the UK the same, or pitting one part of the country against another. Nor does it mean dampening down the success of more prosperous areas. Indeed, by extending opportunity across the UK we can relieve pressures on public services, housing and green </a:t>
            </a:r>
            <a:r>
              <a:rPr lang="en-GB" dirty="0" err="1" smtClean="0"/>
              <a:t>felds</a:t>
            </a:r>
            <a:r>
              <a:rPr lang="en-GB" dirty="0" smtClean="0"/>
              <a:t> in the South East</a:t>
            </a:r>
          </a:p>
          <a:p>
            <a:endParaRPr lang="en-GB" dirty="0" smtClean="0"/>
          </a:p>
          <a:p>
            <a:r>
              <a:rPr lang="en-GB" dirty="0" smtClean="0"/>
              <a:t>What are the factors that will help drive levelling up? Levelling up requires a focused, long-term plan of action and a clear framework to identify and act upon the drivers of spatial disparity. Evidence from a range of disciplines tells us these drivers can be encapsulated in six “capitals”. • Physical capital – infrastructure, machines and housing. • Human capital – the skills, health and experience of the workforce. • Intangible capital – innovation, ideas and patents. • Financial capital – </a:t>
            </a:r>
            <a:r>
              <a:rPr lang="en-GB" dirty="0" err="1" smtClean="0"/>
              <a:t>resource.s</a:t>
            </a:r>
            <a:r>
              <a:rPr lang="en-GB" dirty="0" smtClean="0"/>
              <a:t> supporting the </a:t>
            </a:r>
            <a:r>
              <a:rPr lang="en-GB" dirty="0" err="1" smtClean="0"/>
              <a:t>fnancing</a:t>
            </a:r>
            <a:r>
              <a:rPr lang="en-GB" dirty="0" smtClean="0"/>
              <a:t> of companies. • Social capital – the strength of communities, relationships and trust.’ Institutional capital – local leadership, capacity and capability</a:t>
            </a:r>
          </a:p>
          <a:p>
            <a:endParaRPr lang="en-GB" dirty="0"/>
          </a:p>
        </p:txBody>
      </p:sp>
      <p:sp>
        <p:nvSpPr>
          <p:cNvPr id="4" name="Slide Number Placeholder 3"/>
          <p:cNvSpPr>
            <a:spLocks noGrp="1"/>
          </p:cNvSpPr>
          <p:nvPr>
            <p:ph type="sldNum" sz="quarter" idx="10"/>
          </p:nvPr>
        </p:nvSpPr>
        <p:spPr/>
        <p:txBody>
          <a:bodyPr/>
          <a:lstStyle/>
          <a:p>
            <a:fld id="{0EB9FCAF-AD65-4F7C-B554-688E7A829908}" type="slidenum">
              <a:rPr lang="en-GB" smtClean="0"/>
              <a:t>2</a:t>
            </a:fld>
            <a:endParaRPr lang="en-GB"/>
          </a:p>
        </p:txBody>
      </p:sp>
    </p:spTree>
    <p:extLst>
      <p:ext uri="{BB962C8B-B14F-4D97-AF65-F5344CB8AC3E}">
        <p14:creationId xmlns:p14="http://schemas.microsoft.com/office/powerpoint/2010/main" val="3441458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B9FCAF-AD65-4F7C-B554-688E7A829908}" type="slidenum">
              <a:rPr lang="en-GB" smtClean="0"/>
              <a:t>11</a:t>
            </a:fld>
            <a:endParaRPr lang="en-GB"/>
          </a:p>
        </p:txBody>
      </p:sp>
    </p:spTree>
    <p:extLst>
      <p:ext uri="{BB962C8B-B14F-4D97-AF65-F5344CB8AC3E}">
        <p14:creationId xmlns:p14="http://schemas.microsoft.com/office/powerpoint/2010/main" val="202738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Interesting opportunities for bidding</a:t>
            </a:r>
            <a:r>
              <a:rPr lang="en-GB" b="1" baseline="0" dirty="0" smtClean="0"/>
              <a:t> for Safer Streets funds if expanding</a:t>
            </a:r>
          </a:p>
          <a:p>
            <a:r>
              <a:rPr lang="en-GB" b="1" baseline="0" dirty="0" smtClean="0"/>
              <a:t>Also requirement around Serious Violence – could be ahead here with our serious violence strategy and No More project work. </a:t>
            </a:r>
          </a:p>
          <a:p>
            <a:endParaRPr lang="en-GB" b="1" dirty="0"/>
          </a:p>
        </p:txBody>
      </p:sp>
      <p:sp>
        <p:nvSpPr>
          <p:cNvPr id="4" name="Slide Number Placeholder 3"/>
          <p:cNvSpPr>
            <a:spLocks noGrp="1"/>
          </p:cNvSpPr>
          <p:nvPr>
            <p:ph type="sldNum" sz="quarter" idx="10"/>
          </p:nvPr>
        </p:nvSpPr>
        <p:spPr/>
        <p:txBody>
          <a:bodyPr/>
          <a:lstStyle/>
          <a:p>
            <a:fld id="{0EB9FCAF-AD65-4F7C-B554-688E7A829908}" type="slidenum">
              <a:rPr lang="en-GB" smtClean="0"/>
              <a:t>13</a:t>
            </a:fld>
            <a:endParaRPr lang="en-GB"/>
          </a:p>
        </p:txBody>
      </p:sp>
    </p:spTree>
    <p:extLst>
      <p:ext uri="{BB962C8B-B14F-4D97-AF65-F5344CB8AC3E}">
        <p14:creationId xmlns:p14="http://schemas.microsoft.com/office/powerpoint/2010/main" val="236811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1.</a:t>
            </a:r>
            <a:r>
              <a:rPr lang="en-GB" baseline="0" dirty="0" smtClean="0"/>
              <a:t> </a:t>
            </a:r>
            <a:r>
              <a:rPr lang="en-GB" dirty="0" smtClean="0"/>
              <a:t>First, the UK Government is setting clear and ambitious medium‑term missions to provide consistency and clarity over levelling up policy objectives. These will serve as an anchor for policy across government, as well as catalysing innovation and action by the private and civil society sectors’. </a:t>
            </a:r>
            <a:r>
              <a:rPr lang="en-GB" b="1" dirty="0" smtClean="0"/>
              <a:t>Here for</a:t>
            </a:r>
            <a:r>
              <a:rPr lang="en-GB" b="1" baseline="0" dirty="0" smtClean="0"/>
              <a:t> Three Rivers we need to think about the impact on our own Policy – we have the Corporate Framework and the Community Strategy coming up for review this year. </a:t>
            </a:r>
          </a:p>
          <a:p>
            <a:pPr marL="171450" indent="-171450">
              <a:buFont typeface="Arial" panose="020B0604020202020204" pitchFamily="34" charset="0"/>
              <a:buChar char="•"/>
            </a:pPr>
            <a:r>
              <a:rPr lang="en-GB" b="1" baseline="0" dirty="0" smtClean="0"/>
              <a:t>Digital Connectivity, Education, Skills, Health, Wellbeing, Pride In Place, Housing, Crime, Local Leadership</a:t>
            </a:r>
          </a:p>
          <a:p>
            <a:pPr marL="0" indent="0">
              <a:buFont typeface="Arial" panose="020B0604020202020204" pitchFamily="34" charset="0"/>
              <a:buNone/>
            </a:pPr>
            <a:r>
              <a:rPr lang="en-GB" dirty="0" smtClean="0"/>
              <a:t>2. Second, central government decision‑making will be fundamentally reoriented to align policies with the levelling up agenda and hardwire spatial considerations across Whitehall.</a:t>
            </a:r>
          </a:p>
          <a:p>
            <a:pPr marL="0" indent="0">
              <a:buFont typeface="Arial" panose="020B0604020202020204" pitchFamily="34" charset="0"/>
              <a:buNone/>
            </a:pPr>
            <a:r>
              <a:rPr lang="en-GB" b="1" dirty="0" smtClean="0"/>
              <a:t>3. </a:t>
            </a:r>
            <a:r>
              <a:rPr lang="en-GB" dirty="0" smtClean="0"/>
              <a:t>Third, the UK Government will empower decision‑makers in local areas by providing leaders and businesses with the tools they need. A new framework will extend, deepen and simplify local devolution in England.</a:t>
            </a:r>
          </a:p>
          <a:p>
            <a:pPr marL="0" indent="0">
              <a:buFont typeface="Arial" panose="020B0604020202020204" pitchFamily="34" charset="0"/>
              <a:buNone/>
            </a:pPr>
            <a:r>
              <a:rPr lang="en-GB" dirty="0" smtClean="0"/>
              <a:t>4. Fourth, the UK Government will transform its approach to data and evaluation to improve local decision-making. – </a:t>
            </a:r>
            <a:r>
              <a:rPr lang="en-GB" b="1" dirty="0" smtClean="0"/>
              <a:t>Could be quite beneficial</a:t>
            </a:r>
            <a:r>
              <a:rPr lang="en-GB" b="1" baseline="0" dirty="0" smtClean="0"/>
              <a:t> in Three Rivers to have real local level data – though interesting to see how different this will be. </a:t>
            </a:r>
          </a:p>
          <a:p>
            <a:pPr marL="0" indent="0">
              <a:buFont typeface="Arial" panose="020B0604020202020204" pitchFamily="34" charset="0"/>
              <a:buNone/>
            </a:pPr>
            <a:r>
              <a:rPr lang="en-GB" b="1" baseline="0" dirty="0" smtClean="0"/>
              <a:t>5. </a:t>
            </a:r>
            <a:r>
              <a:rPr lang="en-GB" dirty="0" smtClean="0"/>
              <a:t>Fifth, the UK Government will create a new regime to oversee its levelling up missions, establishing a statutory duty to publish an annual report analysing progress and a new external Levelling Up Advisory Council</a:t>
            </a:r>
            <a:endParaRPr lang="en-GB" b="1" baseline="0" dirty="0" smtClean="0"/>
          </a:p>
          <a:p>
            <a:pPr marL="0" indent="0">
              <a:buFont typeface="Arial" panose="020B0604020202020204" pitchFamily="34" charset="0"/>
              <a:buNone/>
            </a:pPr>
            <a:endParaRPr lang="en-GB" b="1" dirty="0"/>
          </a:p>
        </p:txBody>
      </p:sp>
      <p:sp>
        <p:nvSpPr>
          <p:cNvPr id="4" name="Slide Number Placeholder 3"/>
          <p:cNvSpPr>
            <a:spLocks noGrp="1"/>
          </p:cNvSpPr>
          <p:nvPr>
            <p:ph type="sldNum" sz="quarter" idx="10"/>
          </p:nvPr>
        </p:nvSpPr>
        <p:spPr/>
        <p:txBody>
          <a:bodyPr/>
          <a:lstStyle/>
          <a:p>
            <a:fld id="{0EB9FCAF-AD65-4F7C-B554-688E7A829908}" type="slidenum">
              <a:rPr lang="en-GB" smtClean="0"/>
              <a:t>3</a:t>
            </a:fld>
            <a:endParaRPr lang="en-GB"/>
          </a:p>
        </p:txBody>
      </p:sp>
    </p:spTree>
    <p:extLst>
      <p:ext uri="{BB962C8B-B14F-4D97-AF65-F5344CB8AC3E}">
        <p14:creationId xmlns:p14="http://schemas.microsoft.com/office/powerpoint/2010/main" val="387528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B9FCAF-AD65-4F7C-B554-688E7A829908}" type="slidenum">
              <a:rPr lang="en-GB" smtClean="0"/>
              <a:t>4</a:t>
            </a:fld>
            <a:endParaRPr lang="en-GB"/>
          </a:p>
        </p:txBody>
      </p:sp>
    </p:spTree>
    <p:extLst>
      <p:ext uri="{BB962C8B-B14F-4D97-AF65-F5344CB8AC3E}">
        <p14:creationId xmlns:p14="http://schemas.microsoft.com/office/powerpoint/2010/main" val="110202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The £2.6bn UK Shared Prosperity Fund will be used to restore local pride across the UK by focusing investment on three main areas for investment: improving communities and place, people and skills, and supporting local business.</a:t>
            </a:r>
          </a:p>
          <a:p>
            <a:endParaRPr lang="en-GB" dirty="0" smtClean="0"/>
          </a:p>
          <a:p>
            <a:r>
              <a:rPr lang="en-GB" dirty="0" smtClean="0"/>
              <a:t>Worked out by a formula,</a:t>
            </a:r>
            <a:r>
              <a:rPr lang="en-GB" baseline="0" dirty="0" smtClean="0"/>
              <a:t> funding allocated to district councils. </a:t>
            </a:r>
            <a:endParaRPr lang="en-GB" dirty="0" smtClean="0"/>
          </a:p>
          <a:p>
            <a:endParaRPr lang="en-GB" dirty="0" smtClean="0"/>
          </a:p>
          <a:p>
            <a:r>
              <a:rPr lang="en-GB" dirty="0" smtClean="0"/>
              <a:t>Main Aims:</a:t>
            </a:r>
          </a:p>
          <a:p>
            <a:endParaRPr lang="en-GB" dirty="0" smtClean="0"/>
          </a:p>
          <a:p>
            <a:pPr marL="171450" indent="-171450">
              <a:buFont typeface="Arial" panose="020B0604020202020204" pitchFamily="34" charset="0"/>
              <a:buChar char="•"/>
            </a:pPr>
            <a:r>
              <a:rPr lang="en-GB" dirty="0" smtClean="0"/>
              <a:t>Boost productivity, pay, jobs and living standards, especially in those places where they are lagging.</a:t>
            </a:r>
          </a:p>
          <a:p>
            <a:pPr marL="171450" indent="-171450">
              <a:buFont typeface="Arial" panose="020B0604020202020204" pitchFamily="34" charset="0"/>
              <a:buChar char="•"/>
            </a:pPr>
            <a:r>
              <a:rPr lang="en-GB" dirty="0" smtClean="0"/>
              <a:t>Spread opportunities and improve public services, especially in those places where they are weakest.</a:t>
            </a:r>
          </a:p>
          <a:p>
            <a:pPr marL="171450" indent="-171450">
              <a:buFont typeface="Arial" panose="020B0604020202020204" pitchFamily="34" charset="0"/>
              <a:buChar char="•"/>
            </a:pPr>
            <a:r>
              <a:rPr lang="en-GB" dirty="0" smtClean="0"/>
              <a:t>Restore a sense of community, local pride and belonging, especially in those places where they have been lost.</a:t>
            </a:r>
          </a:p>
          <a:p>
            <a:pPr marL="171450" indent="-171450">
              <a:buFont typeface="Arial" panose="020B0604020202020204" pitchFamily="34" charset="0"/>
              <a:buChar char="•"/>
            </a:pPr>
            <a:r>
              <a:rPr lang="en-GB" dirty="0" smtClean="0"/>
              <a:t>Empower local leaders and communities, especially in those places lacking local agency</a:t>
            </a:r>
          </a:p>
          <a:p>
            <a:endParaRPr lang="en-GB" dirty="0" smtClean="0"/>
          </a:p>
          <a:p>
            <a:r>
              <a:rPr lang="en-GB" dirty="0" smtClean="0"/>
              <a:t>.Instead, local leaders will be empowered to direct funding towards their own, locally identified priorities, whether that be promoting new outdoor markets, reducing litter, </a:t>
            </a:r>
            <a:r>
              <a:rPr lang="en-GB" dirty="0" err="1" smtClean="0"/>
              <a:t>grafti</a:t>
            </a:r>
            <a:r>
              <a:rPr lang="en-GB" dirty="0" smtClean="0"/>
              <a:t> and anti-social behaviour, reviving high streets, supporting local businesses or introducing skills provision to match local labour market need and support those furthest from the labour market. </a:t>
            </a:r>
          </a:p>
          <a:p>
            <a:endParaRPr lang="en-GB" dirty="0" smtClean="0"/>
          </a:p>
          <a:p>
            <a:r>
              <a:rPr lang="en-GB" dirty="0" smtClean="0"/>
              <a:t>Restoring Local Pride</a:t>
            </a:r>
          </a:p>
          <a:p>
            <a:r>
              <a:rPr lang="en-GB" dirty="0" smtClean="0"/>
              <a:t>Community Involvement/Local Leadership</a:t>
            </a:r>
          </a:p>
          <a:p>
            <a:endParaRPr lang="en-GB" dirty="0" smtClean="0"/>
          </a:p>
          <a:p>
            <a:r>
              <a:rPr lang="en-GB" b="1" dirty="0" smtClean="0"/>
              <a:t>Possible joining up with Watford/Hertsmere. Though there is a need to focus</a:t>
            </a:r>
            <a:r>
              <a:rPr lang="en-GB" b="1" baseline="0" dirty="0" smtClean="0"/>
              <a:t> on inequalities which are often at lower ward level as well. </a:t>
            </a:r>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Mix of revenue and capital funding can be used to support a wide range of interventions to build pride in place and improve life chances. These can complement larger-scale Levelling Up Fund or Community Ownership Fund capital projects.</a:t>
            </a:r>
          </a:p>
          <a:p>
            <a:endParaRPr lang="en-GB" b="1" dirty="0" smtClean="0"/>
          </a:p>
        </p:txBody>
      </p:sp>
      <p:sp>
        <p:nvSpPr>
          <p:cNvPr id="4" name="Slide Number Placeholder 3"/>
          <p:cNvSpPr>
            <a:spLocks noGrp="1"/>
          </p:cNvSpPr>
          <p:nvPr>
            <p:ph type="sldNum" sz="quarter" idx="10"/>
          </p:nvPr>
        </p:nvSpPr>
        <p:spPr/>
        <p:txBody>
          <a:bodyPr/>
          <a:lstStyle/>
          <a:p>
            <a:fld id="{0EB9FCAF-AD65-4F7C-B554-688E7A829908}" type="slidenum">
              <a:rPr lang="en-GB" smtClean="0"/>
              <a:t>5</a:t>
            </a:fld>
            <a:endParaRPr lang="en-GB"/>
          </a:p>
        </p:txBody>
      </p:sp>
    </p:spTree>
    <p:extLst>
      <p:ext uri="{BB962C8B-B14F-4D97-AF65-F5344CB8AC3E}">
        <p14:creationId xmlns:p14="http://schemas.microsoft.com/office/powerpoint/2010/main" val="3956153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To access allocation, each place will be asked to set out </a:t>
            </a:r>
            <a:r>
              <a:rPr lang="en-GB" sz="1200" b="1" i="0" kern="1200" dirty="0" smtClean="0">
                <a:solidFill>
                  <a:schemeClr val="tx1"/>
                </a:solidFill>
                <a:effectLst/>
                <a:latin typeface="+mn-lt"/>
                <a:ea typeface="+mn-ea"/>
                <a:cs typeface="+mn-cs"/>
              </a:rPr>
              <a:t>measurable outcomes </a:t>
            </a:r>
            <a:r>
              <a:rPr lang="en-GB" sz="1200" b="0" i="0" kern="1200" dirty="0" smtClean="0">
                <a:solidFill>
                  <a:schemeClr val="tx1"/>
                </a:solidFill>
                <a:effectLst/>
                <a:latin typeface="+mn-lt"/>
                <a:ea typeface="+mn-ea"/>
                <a:cs typeface="+mn-cs"/>
              </a:rPr>
              <a:t>they are looking to deliver, and </a:t>
            </a:r>
            <a:r>
              <a:rPr lang="en-GB" sz="1200" b="1" i="0" kern="1200" dirty="0" smtClean="0">
                <a:solidFill>
                  <a:schemeClr val="tx1"/>
                </a:solidFill>
                <a:effectLst/>
                <a:latin typeface="+mn-lt"/>
                <a:ea typeface="+mn-ea"/>
                <a:cs typeface="+mn-cs"/>
              </a:rPr>
              <a:t>what interventions they are choosing to prioritise in an investment plan</a:t>
            </a:r>
            <a:r>
              <a:rPr lang="en-GB" sz="1200" b="0" i="0" kern="1200" dirty="0" smtClean="0">
                <a:solidFill>
                  <a:schemeClr val="tx1"/>
                </a:solidFill>
                <a:effectLst/>
                <a:latin typeface="+mn-lt"/>
                <a:ea typeface="+mn-ea"/>
                <a:cs typeface="+mn-cs"/>
              </a:rPr>
              <a:t>. These will be submitted this summer for UK Government approval.</a:t>
            </a:r>
          </a:p>
          <a:p>
            <a:endParaRPr lang="en-GB" sz="1200" b="1"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Ideas DO</a:t>
            </a:r>
            <a:r>
              <a:rPr lang="en-GB" sz="1200" b="0" i="0" kern="1200" baseline="0" dirty="0" smtClean="0">
                <a:solidFill>
                  <a:schemeClr val="tx1"/>
                </a:solidFill>
                <a:effectLst/>
                <a:latin typeface="+mn-lt"/>
                <a:ea typeface="+mn-ea"/>
                <a:cs typeface="+mn-cs"/>
              </a:rPr>
              <a:t> need to link up with other national schemes. </a:t>
            </a:r>
          </a:p>
          <a:p>
            <a:endParaRPr lang="en-GB" sz="1200" b="1" i="0" kern="1200" baseline="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Flexibility to invest across a range of activities that represent the right solutions to improve local pride in place, help spread and create opportunity, and a sense of community and belonging. (Could</a:t>
            </a:r>
            <a:r>
              <a:rPr lang="en-GB" sz="1200" b="1" i="0" kern="1200" baseline="0" dirty="0" smtClean="0">
                <a:solidFill>
                  <a:schemeClr val="tx1"/>
                </a:solidFill>
                <a:effectLst/>
                <a:latin typeface="+mn-lt"/>
                <a:ea typeface="+mn-ea"/>
                <a:cs typeface="+mn-cs"/>
              </a:rPr>
              <a:t> think about including building on the new Community Wealth Project – the one led by Stevenage) </a:t>
            </a:r>
          </a:p>
          <a:p>
            <a:endParaRPr lang="en-GB" sz="1200" b="1"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baseline="0" dirty="0" smtClean="0">
                <a:solidFill>
                  <a:schemeClr val="tx1"/>
                </a:solidFill>
                <a:effectLst/>
                <a:latin typeface="+mn-lt"/>
                <a:ea typeface="+mn-ea"/>
                <a:cs typeface="+mn-cs"/>
              </a:rPr>
              <a:t>We should think about consulting the community on these ideas or priorities – what do people want to see to include in our plan. </a:t>
            </a:r>
            <a:r>
              <a:rPr lang="en-GB" sz="1200" b="0" i="0" kern="1200" baseline="0" dirty="0" smtClean="0">
                <a:solidFill>
                  <a:schemeClr val="tx1"/>
                </a:solidFill>
                <a:effectLst/>
                <a:latin typeface="+mn-lt"/>
                <a:ea typeface="+mn-ea"/>
                <a:cs typeface="+mn-cs"/>
              </a:rPr>
              <a:t>There is also emphasis on </a:t>
            </a:r>
            <a:r>
              <a:rPr lang="en-GB" sz="1200" b="1" i="0" kern="1200" baseline="0" dirty="0" smtClean="0">
                <a:solidFill>
                  <a:schemeClr val="tx1"/>
                </a:solidFill>
                <a:effectLst/>
                <a:latin typeface="+mn-lt"/>
                <a:ea typeface="+mn-ea"/>
                <a:cs typeface="+mn-cs"/>
              </a:rPr>
              <a:t>Local Partnerships – The LSP will be a key tool for this. </a:t>
            </a:r>
            <a:endParaRPr lang="en-GB" b="1" dirty="0" smtClean="0"/>
          </a:p>
          <a:p>
            <a:endParaRPr lang="en-GB" sz="1200" b="1" i="0" kern="1200" baseline="0" dirty="0" smtClean="0">
              <a:solidFill>
                <a:schemeClr val="tx1"/>
              </a:solidFill>
              <a:effectLst/>
              <a:latin typeface="+mn-lt"/>
              <a:ea typeface="+mn-ea"/>
              <a:cs typeface="+mn-cs"/>
            </a:endParaRPr>
          </a:p>
          <a:p>
            <a:r>
              <a:rPr lang="en-GB" sz="1200" b="1" i="0" kern="1200" baseline="0" dirty="0" smtClean="0">
                <a:solidFill>
                  <a:schemeClr val="tx1"/>
                </a:solidFill>
                <a:effectLst/>
                <a:latin typeface="+mn-lt"/>
                <a:ea typeface="+mn-ea"/>
                <a:cs typeface="+mn-cs"/>
              </a:rPr>
              <a:t>Where we have less ideas or opportunities I’d say is in the skills section. – what is our skills shortage – what does the economic strategy show? </a:t>
            </a:r>
          </a:p>
          <a:p>
            <a:endParaRPr lang="en-GB" sz="1200" b="1" i="0" kern="1200" baseline="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Need to take account of other local and national policies and priorities – including the government’s commitment to reach </a:t>
            </a:r>
            <a:r>
              <a:rPr lang="en-GB" sz="1200" b="1" i="0" kern="1200" dirty="0" smtClean="0">
                <a:solidFill>
                  <a:schemeClr val="tx1"/>
                </a:solidFill>
                <a:effectLst/>
                <a:latin typeface="+mn-lt"/>
                <a:ea typeface="+mn-ea"/>
                <a:cs typeface="+mn-cs"/>
              </a:rPr>
              <a:t>Net Zero by 2050.</a:t>
            </a:r>
          </a:p>
          <a:p>
            <a:r>
              <a:rPr lang="en-GB" sz="1200" b="0" i="0" kern="1200" dirty="0" smtClean="0">
                <a:solidFill>
                  <a:schemeClr val="tx1"/>
                </a:solidFill>
                <a:effectLst/>
                <a:latin typeface="+mn-lt"/>
                <a:ea typeface="+mn-ea"/>
                <a:cs typeface="+mn-cs"/>
              </a:rPr>
              <a:t>There will be funding for us to administer</a:t>
            </a:r>
            <a:r>
              <a:rPr lang="en-GB" sz="1200" b="0" i="0" kern="1200" baseline="0" dirty="0" smtClean="0">
                <a:solidFill>
                  <a:schemeClr val="tx1"/>
                </a:solidFill>
                <a:effectLst/>
                <a:latin typeface="+mn-lt"/>
                <a:ea typeface="+mn-ea"/>
                <a:cs typeface="+mn-cs"/>
              </a:rPr>
              <a:t> the fund (important to note as we have been juggling these other large funds and this will be important to ensure its implemented)</a:t>
            </a:r>
          </a:p>
          <a:p>
            <a:endParaRPr lang="en-GB"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B9FCAF-AD65-4F7C-B554-688E7A829908}" type="slidenum">
              <a:rPr lang="en-GB" smtClean="0"/>
              <a:t>6</a:t>
            </a:fld>
            <a:endParaRPr lang="en-GB"/>
          </a:p>
        </p:txBody>
      </p:sp>
    </p:spTree>
    <p:extLst>
      <p:ext uri="{BB962C8B-B14F-4D97-AF65-F5344CB8AC3E}">
        <p14:creationId xmlns:p14="http://schemas.microsoft.com/office/powerpoint/2010/main" val="273585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Economic development – Economic Strategy and Action Plan</a:t>
            </a:r>
            <a:r>
              <a:rPr lang="en-GB" baseline="0" dirty="0" smtClean="0"/>
              <a:t> – these relate directly to this can use that in the plan.  Economic Specialist and business </a:t>
            </a:r>
            <a:r>
              <a:rPr lang="en-GB" baseline="0" dirty="0" err="1" smtClean="0"/>
              <a:t>comms</a:t>
            </a:r>
            <a:r>
              <a:rPr lang="en-GB" baseline="0" dirty="0" smtClean="0"/>
              <a:t> officer.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EB9FCAF-AD65-4F7C-B554-688E7A829908}" type="slidenum">
              <a:rPr lang="en-GB" smtClean="0"/>
              <a:t>7</a:t>
            </a:fld>
            <a:endParaRPr lang="en-GB"/>
          </a:p>
        </p:txBody>
      </p:sp>
    </p:spTree>
    <p:extLst>
      <p:ext uri="{BB962C8B-B14F-4D97-AF65-F5344CB8AC3E}">
        <p14:creationId xmlns:p14="http://schemas.microsoft.com/office/powerpoint/2010/main" val="2743161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Steps Levelling up is a long-term endeavour. It is a programme of change that requires a fundamental shift in how central and local government, the private sector and civil society operate. The UK Government will embark on a process of sustained and systematic engagement and consultation with a wide range of stakeholders, including devolved administrations, on the White Paper. We will be setting out further detail on a number of these policy commitments in future publications. In addition, we will introduce legislation to Parliament to underpin in statute the changes fundamental to levelling up, alongside wider planning measures. This White Paper is the catalyst for delivering a long-term programme of change to unlock the potential of people and places in every part of the UK. This will create jobs, drive productivity, improve people’s quality of life and help restore their pride in the places where they live. </a:t>
            </a:r>
            <a:endParaRPr lang="en-GB" dirty="0"/>
          </a:p>
        </p:txBody>
      </p:sp>
      <p:sp>
        <p:nvSpPr>
          <p:cNvPr id="4" name="Slide Number Placeholder 3"/>
          <p:cNvSpPr>
            <a:spLocks noGrp="1"/>
          </p:cNvSpPr>
          <p:nvPr>
            <p:ph type="sldNum" sz="quarter" idx="10"/>
          </p:nvPr>
        </p:nvSpPr>
        <p:spPr/>
        <p:txBody>
          <a:bodyPr/>
          <a:lstStyle/>
          <a:p>
            <a:fld id="{0EB9FCAF-AD65-4F7C-B554-688E7A829908}" type="slidenum">
              <a:rPr lang="en-GB" smtClean="0"/>
              <a:t>8</a:t>
            </a:fld>
            <a:endParaRPr lang="en-GB"/>
          </a:p>
        </p:txBody>
      </p:sp>
    </p:spTree>
    <p:extLst>
      <p:ext uri="{BB962C8B-B14F-4D97-AF65-F5344CB8AC3E}">
        <p14:creationId xmlns:p14="http://schemas.microsoft.com/office/powerpoint/2010/main" val="5006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B9FCAF-AD65-4F7C-B554-688E7A829908}" type="slidenum">
              <a:rPr lang="en-GB" smtClean="0"/>
              <a:t>9</a:t>
            </a:fld>
            <a:endParaRPr lang="en-GB"/>
          </a:p>
        </p:txBody>
      </p:sp>
    </p:spTree>
    <p:extLst>
      <p:ext uri="{BB962C8B-B14F-4D97-AF65-F5344CB8AC3E}">
        <p14:creationId xmlns:p14="http://schemas.microsoft.com/office/powerpoint/2010/main" val="218030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B9FCAF-AD65-4F7C-B554-688E7A829908}" type="slidenum">
              <a:rPr lang="en-GB" smtClean="0"/>
              <a:t>10</a:t>
            </a:fld>
            <a:endParaRPr lang="en-GB"/>
          </a:p>
        </p:txBody>
      </p:sp>
    </p:spTree>
    <p:extLst>
      <p:ext uri="{BB962C8B-B14F-4D97-AF65-F5344CB8AC3E}">
        <p14:creationId xmlns:p14="http://schemas.microsoft.com/office/powerpoint/2010/main" val="396211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EBDCFC-EC7A-472A-842D-D1167362A1DE}"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9BE-C6E9-4F42-922F-E219AF85BF6D}" type="slidenum">
              <a:rPr lang="en-GB" smtClean="0"/>
              <a:t>‹#›</a:t>
            </a:fld>
            <a:endParaRPr lang="en-GB"/>
          </a:p>
        </p:txBody>
      </p:sp>
    </p:spTree>
    <p:extLst>
      <p:ext uri="{BB962C8B-B14F-4D97-AF65-F5344CB8AC3E}">
        <p14:creationId xmlns:p14="http://schemas.microsoft.com/office/powerpoint/2010/main" val="390454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EBDCFC-EC7A-472A-842D-D1167362A1DE}"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9BE-C6E9-4F42-922F-E219AF85BF6D}" type="slidenum">
              <a:rPr lang="en-GB" smtClean="0"/>
              <a:t>‹#›</a:t>
            </a:fld>
            <a:endParaRPr lang="en-GB"/>
          </a:p>
        </p:txBody>
      </p:sp>
    </p:spTree>
    <p:extLst>
      <p:ext uri="{BB962C8B-B14F-4D97-AF65-F5344CB8AC3E}">
        <p14:creationId xmlns:p14="http://schemas.microsoft.com/office/powerpoint/2010/main" val="426812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EBDCFC-EC7A-472A-842D-D1167362A1DE}"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9BE-C6E9-4F42-922F-E219AF85BF6D}"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2703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EBDCFC-EC7A-472A-842D-D1167362A1DE}"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9BE-C6E9-4F42-922F-E219AF85BF6D}" type="slidenum">
              <a:rPr lang="en-GB" smtClean="0"/>
              <a:t>‹#›</a:t>
            </a:fld>
            <a:endParaRPr lang="en-GB"/>
          </a:p>
        </p:txBody>
      </p:sp>
    </p:spTree>
    <p:extLst>
      <p:ext uri="{BB962C8B-B14F-4D97-AF65-F5344CB8AC3E}">
        <p14:creationId xmlns:p14="http://schemas.microsoft.com/office/powerpoint/2010/main" val="314346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EBDCFC-EC7A-472A-842D-D1167362A1DE}"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9BE-C6E9-4F42-922F-E219AF85BF6D}"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1847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EBDCFC-EC7A-472A-842D-D1167362A1DE}"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9BE-C6E9-4F42-922F-E219AF85BF6D}" type="slidenum">
              <a:rPr lang="en-GB" smtClean="0"/>
              <a:t>‹#›</a:t>
            </a:fld>
            <a:endParaRPr lang="en-GB"/>
          </a:p>
        </p:txBody>
      </p:sp>
    </p:spTree>
    <p:extLst>
      <p:ext uri="{BB962C8B-B14F-4D97-AF65-F5344CB8AC3E}">
        <p14:creationId xmlns:p14="http://schemas.microsoft.com/office/powerpoint/2010/main" val="4123154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EBDCFC-EC7A-472A-842D-D1167362A1DE}"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9BE-C6E9-4F42-922F-E219AF85BF6D}" type="slidenum">
              <a:rPr lang="en-GB" smtClean="0"/>
              <a:t>‹#›</a:t>
            </a:fld>
            <a:endParaRPr lang="en-GB"/>
          </a:p>
        </p:txBody>
      </p:sp>
    </p:spTree>
    <p:extLst>
      <p:ext uri="{BB962C8B-B14F-4D97-AF65-F5344CB8AC3E}">
        <p14:creationId xmlns:p14="http://schemas.microsoft.com/office/powerpoint/2010/main" val="1307270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EBDCFC-EC7A-472A-842D-D1167362A1DE}"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9BE-C6E9-4F42-922F-E219AF85BF6D}" type="slidenum">
              <a:rPr lang="en-GB" smtClean="0"/>
              <a:t>‹#›</a:t>
            </a:fld>
            <a:endParaRPr lang="en-GB"/>
          </a:p>
        </p:txBody>
      </p:sp>
    </p:spTree>
    <p:extLst>
      <p:ext uri="{BB962C8B-B14F-4D97-AF65-F5344CB8AC3E}">
        <p14:creationId xmlns:p14="http://schemas.microsoft.com/office/powerpoint/2010/main" val="422252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EBDCFC-EC7A-472A-842D-D1167362A1DE}"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9BE-C6E9-4F42-922F-E219AF85BF6D}" type="slidenum">
              <a:rPr lang="en-GB" smtClean="0"/>
              <a:t>‹#›</a:t>
            </a:fld>
            <a:endParaRPr lang="en-GB"/>
          </a:p>
        </p:txBody>
      </p:sp>
    </p:spTree>
    <p:extLst>
      <p:ext uri="{BB962C8B-B14F-4D97-AF65-F5344CB8AC3E}">
        <p14:creationId xmlns:p14="http://schemas.microsoft.com/office/powerpoint/2010/main" val="46486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EBDCFC-EC7A-472A-842D-D1167362A1DE}"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9BE-C6E9-4F42-922F-E219AF85BF6D}" type="slidenum">
              <a:rPr lang="en-GB" smtClean="0"/>
              <a:t>‹#›</a:t>
            </a:fld>
            <a:endParaRPr lang="en-GB"/>
          </a:p>
        </p:txBody>
      </p:sp>
    </p:spTree>
    <p:extLst>
      <p:ext uri="{BB962C8B-B14F-4D97-AF65-F5344CB8AC3E}">
        <p14:creationId xmlns:p14="http://schemas.microsoft.com/office/powerpoint/2010/main" val="153552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EBDCFC-EC7A-472A-842D-D1167362A1DE}" type="datetimeFigureOut">
              <a:rPr lang="en-GB" smtClean="0"/>
              <a:t>15/03/2022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13B9BE-C6E9-4F42-922F-E219AF85BF6D}" type="slidenum">
              <a:rPr lang="en-GB" smtClean="0"/>
              <a:t>‹#›</a:t>
            </a:fld>
            <a:endParaRPr lang="en-GB"/>
          </a:p>
        </p:txBody>
      </p:sp>
    </p:spTree>
    <p:extLst>
      <p:ext uri="{BB962C8B-B14F-4D97-AF65-F5344CB8AC3E}">
        <p14:creationId xmlns:p14="http://schemas.microsoft.com/office/powerpoint/2010/main" val="3966888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EBDCFC-EC7A-472A-842D-D1167362A1DE}" type="datetimeFigureOut">
              <a:rPr lang="en-GB" smtClean="0"/>
              <a:t>15/03/2022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13B9BE-C6E9-4F42-922F-E219AF85BF6D}" type="slidenum">
              <a:rPr lang="en-GB" smtClean="0"/>
              <a:t>‹#›</a:t>
            </a:fld>
            <a:endParaRPr lang="en-GB"/>
          </a:p>
        </p:txBody>
      </p:sp>
    </p:spTree>
    <p:extLst>
      <p:ext uri="{BB962C8B-B14F-4D97-AF65-F5344CB8AC3E}">
        <p14:creationId xmlns:p14="http://schemas.microsoft.com/office/powerpoint/2010/main" val="254368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EBDCFC-EC7A-472A-842D-D1167362A1DE}" type="datetimeFigureOut">
              <a:rPr lang="en-GB" smtClean="0"/>
              <a:t>15/03/2022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13B9BE-C6E9-4F42-922F-E219AF85BF6D}" type="slidenum">
              <a:rPr lang="en-GB" smtClean="0"/>
              <a:t>‹#›</a:t>
            </a:fld>
            <a:endParaRPr lang="en-GB"/>
          </a:p>
        </p:txBody>
      </p:sp>
    </p:spTree>
    <p:extLst>
      <p:ext uri="{BB962C8B-B14F-4D97-AF65-F5344CB8AC3E}">
        <p14:creationId xmlns:p14="http://schemas.microsoft.com/office/powerpoint/2010/main" val="139178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BDCFC-EC7A-472A-842D-D1167362A1DE}" type="datetimeFigureOut">
              <a:rPr lang="en-GB" smtClean="0"/>
              <a:t>15/03/2022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13B9BE-C6E9-4F42-922F-E219AF85BF6D}" type="slidenum">
              <a:rPr lang="en-GB" smtClean="0"/>
              <a:t>‹#›</a:t>
            </a:fld>
            <a:endParaRPr lang="en-GB"/>
          </a:p>
        </p:txBody>
      </p:sp>
    </p:spTree>
    <p:extLst>
      <p:ext uri="{BB962C8B-B14F-4D97-AF65-F5344CB8AC3E}">
        <p14:creationId xmlns:p14="http://schemas.microsoft.com/office/powerpoint/2010/main" val="121602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EBDCFC-EC7A-472A-842D-D1167362A1DE}" type="datetimeFigureOut">
              <a:rPr lang="en-GB" smtClean="0"/>
              <a:t>15/03/2022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13B9BE-C6E9-4F42-922F-E219AF85BF6D}" type="slidenum">
              <a:rPr lang="en-GB" smtClean="0"/>
              <a:t>‹#›</a:t>
            </a:fld>
            <a:endParaRPr lang="en-GB"/>
          </a:p>
        </p:txBody>
      </p:sp>
    </p:spTree>
    <p:extLst>
      <p:ext uri="{BB962C8B-B14F-4D97-AF65-F5344CB8AC3E}">
        <p14:creationId xmlns:p14="http://schemas.microsoft.com/office/powerpoint/2010/main" val="404325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EBDCFC-EC7A-472A-842D-D1167362A1DE}" type="datetimeFigureOut">
              <a:rPr lang="en-GB" smtClean="0"/>
              <a:t>15/03/2022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13B9BE-C6E9-4F42-922F-E219AF85BF6D}" type="slidenum">
              <a:rPr lang="en-GB" smtClean="0"/>
              <a:t>‹#›</a:t>
            </a:fld>
            <a:endParaRPr lang="en-GB"/>
          </a:p>
        </p:txBody>
      </p:sp>
    </p:spTree>
    <p:extLst>
      <p:ext uri="{BB962C8B-B14F-4D97-AF65-F5344CB8AC3E}">
        <p14:creationId xmlns:p14="http://schemas.microsoft.com/office/powerpoint/2010/main" val="114333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EBDCFC-EC7A-472A-842D-D1167362A1DE}" type="datetimeFigureOut">
              <a:rPr lang="en-GB" smtClean="0"/>
              <a:t>15/03/2022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713B9BE-C6E9-4F42-922F-E219AF85BF6D}" type="slidenum">
              <a:rPr lang="en-GB" smtClean="0"/>
              <a:t>‹#›</a:t>
            </a:fld>
            <a:endParaRPr lang="en-GB"/>
          </a:p>
        </p:txBody>
      </p:sp>
    </p:spTree>
    <p:extLst>
      <p:ext uri="{BB962C8B-B14F-4D97-AF65-F5344CB8AC3E}">
        <p14:creationId xmlns:p14="http://schemas.microsoft.com/office/powerpoint/2010/main" val="1329720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smtClean="0">
                <a:solidFill>
                  <a:schemeClr val="tx1"/>
                </a:solidFill>
              </a:rPr>
              <a:t>Levelling Up</a:t>
            </a:r>
            <a:br>
              <a:rPr lang="en-GB" dirty="0" smtClean="0">
                <a:solidFill>
                  <a:schemeClr val="tx1"/>
                </a:solidFill>
              </a:rPr>
            </a:br>
            <a:r>
              <a:rPr lang="en-GB" sz="3200" dirty="0" smtClean="0">
                <a:solidFill>
                  <a:schemeClr val="tx1"/>
                </a:solidFill>
              </a:rPr>
              <a:t>(and Shared Prosperity Fund)</a:t>
            </a:r>
            <a:endParaRPr lang="en-GB" sz="3200" dirty="0">
              <a:solidFill>
                <a:schemeClr val="tx1"/>
              </a:solidFill>
            </a:endParaRPr>
          </a:p>
        </p:txBody>
      </p:sp>
      <p:sp>
        <p:nvSpPr>
          <p:cNvPr id="3" name="Subtitle 2"/>
          <p:cNvSpPr>
            <a:spLocks noGrp="1"/>
          </p:cNvSpPr>
          <p:nvPr>
            <p:ph type="subTitle" idx="1"/>
          </p:nvPr>
        </p:nvSpPr>
        <p:spPr/>
        <p:txBody>
          <a:bodyPr>
            <a:normAutofit/>
          </a:bodyPr>
          <a:lstStyle/>
          <a:p>
            <a:pPr algn="l"/>
            <a:r>
              <a:rPr lang="en-GB" dirty="0" smtClean="0"/>
              <a:t>Member Briefing</a:t>
            </a:r>
            <a:endParaRPr lang="en-GB"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169" y="400844"/>
            <a:ext cx="2835710" cy="723106"/>
          </a:xfrm>
          <a:prstGeom prst="rect">
            <a:avLst/>
          </a:prstGeom>
        </p:spPr>
      </p:pic>
    </p:spTree>
    <p:extLst>
      <p:ext uri="{BB962C8B-B14F-4D97-AF65-F5344CB8AC3E}">
        <p14:creationId xmlns:p14="http://schemas.microsoft.com/office/powerpoint/2010/main" val="3337117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12 Missions – More Detail</a:t>
            </a:r>
            <a:endParaRPr lang="en-GB" dirty="0"/>
          </a:p>
        </p:txBody>
      </p:sp>
      <p:pic>
        <p:nvPicPr>
          <p:cNvPr id="4" name="Content Placeholder 3"/>
          <p:cNvPicPr>
            <a:picLocks noGrp="1" noChangeAspect="1"/>
          </p:cNvPicPr>
          <p:nvPr>
            <p:ph idx="1"/>
          </p:nvPr>
        </p:nvPicPr>
        <p:blipFill>
          <a:blip r:embed="rId3"/>
          <a:stretch>
            <a:fillRect/>
          </a:stretch>
        </p:blipFill>
        <p:spPr>
          <a:xfrm>
            <a:off x="791433" y="1347492"/>
            <a:ext cx="10122373" cy="4694533"/>
          </a:xfrm>
          <a:prstGeom prst="rect">
            <a:avLst/>
          </a:prstGeom>
        </p:spPr>
      </p:pic>
    </p:spTree>
    <p:extLst>
      <p:ext uri="{BB962C8B-B14F-4D97-AF65-F5344CB8AC3E}">
        <p14:creationId xmlns:p14="http://schemas.microsoft.com/office/powerpoint/2010/main" val="806784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96645" y="698090"/>
            <a:ext cx="11224343" cy="5417596"/>
          </a:xfrm>
          <a:prstGeom prst="rect">
            <a:avLst/>
          </a:prstGeom>
        </p:spPr>
      </p:pic>
    </p:spTree>
    <p:extLst>
      <p:ext uri="{BB962C8B-B14F-4D97-AF65-F5344CB8AC3E}">
        <p14:creationId xmlns:p14="http://schemas.microsoft.com/office/powerpoint/2010/main" val="1058036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344129" y="439600"/>
            <a:ext cx="11238271" cy="5394370"/>
          </a:xfrm>
          <a:prstGeom prst="rect">
            <a:avLst/>
          </a:prstGeom>
        </p:spPr>
      </p:pic>
    </p:spTree>
    <p:extLst>
      <p:ext uri="{BB962C8B-B14F-4D97-AF65-F5344CB8AC3E}">
        <p14:creationId xmlns:p14="http://schemas.microsoft.com/office/powerpoint/2010/main" val="2484149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5744" y="381344"/>
            <a:ext cx="4185623" cy="576262"/>
          </a:xfrm>
        </p:spPr>
        <p:txBody>
          <a:bodyPr/>
          <a:lstStyle/>
          <a:p>
            <a:r>
              <a:rPr lang="en-GB" dirty="0" smtClean="0"/>
              <a:t>Crime</a:t>
            </a:r>
            <a:endParaRPr lang="en-GB" dirty="0"/>
          </a:p>
        </p:txBody>
      </p:sp>
      <p:sp>
        <p:nvSpPr>
          <p:cNvPr id="4" name="Content Placeholder 3"/>
          <p:cNvSpPr>
            <a:spLocks noGrp="1"/>
          </p:cNvSpPr>
          <p:nvPr>
            <p:ph sz="half" idx="2"/>
          </p:nvPr>
        </p:nvSpPr>
        <p:spPr>
          <a:xfrm>
            <a:off x="675745" y="1297859"/>
            <a:ext cx="4185623" cy="4743504"/>
          </a:xfrm>
        </p:spPr>
        <p:txBody>
          <a:bodyPr>
            <a:normAutofit fontScale="92500" lnSpcReduction="20000"/>
          </a:bodyPr>
          <a:lstStyle/>
          <a:p>
            <a:pPr marL="0" indent="0">
              <a:buNone/>
            </a:pPr>
            <a:r>
              <a:rPr lang="en-GB" dirty="0" smtClean="0"/>
              <a:t>Noise </a:t>
            </a:r>
            <a:r>
              <a:rPr lang="en-GB" dirty="0"/>
              <a:t>complaints </a:t>
            </a:r>
            <a:endParaRPr lang="en-GB" dirty="0" smtClean="0"/>
          </a:p>
          <a:p>
            <a:r>
              <a:rPr lang="en-GB" dirty="0" smtClean="0"/>
              <a:t>Police </a:t>
            </a:r>
            <a:r>
              <a:rPr lang="en-GB" dirty="0"/>
              <a:t>in England and Wales will have the same powers to deal with noise complaints as are already available in Scotland. </a:t>
            </a:r>
            <a:endParaRPr lang="en-GB" dirty="0" smtClean="0"/>
          </a:p>
          <a:p>
            <a:r>
              <a:rPr lang="en-GB" dirty="0" smtClean="0"/>
              <a:t>LAs </a:t>
            </a:r>
            <a:r>
              <a:rPr lang="en-GB" dirty="0"/>
              <a:t>will retain the statutory responsibility for dealing with noise nuisance, but police officers also to have effective tools for tackling incidents which constitute crime and </a:t>
            </a:r>
            <a:r>
              <a:rPr lang="en-GB" dirty="0" smtClean="0"/>
              <a:t>anti-social </a:t>
            </a:r>
            <a:r>
              <a:rPr lang="en-GB" dirty="0"/>
              <a:t>behaviour</a:t>
            </a:r>
            <a:r>
              <a:rPr lang="en-GB" dirty="0" smtClean="0"/>
              <a:t>.</a:t>
            </a:r>
          </a:p>
          <a:p>
            <a:pPr marL="0" indent="0">
              <a:buNone/>
            </a:pPr>
            <a:r>
              <a:rPr lang="en-GB" dirty="0" smtClean="0"/>
              <a:t>Anti-social </a:t>
            </a:r>
            <a:r>
              <a:rPr lang="en-GB" dirty="0"/>
              <a:t>behaviour </a:t>
            </a:r>
            <a:r>
              <a:rPr lang="en-GB" dirty="0" smtClean="0"/>
              <a:t> </a:t>
            </a:r>
          </a:p>
          <a:p>
            <a:r>
              <a:rPr lang="en-GB" dirty="0" smtClean="0"/>
              <a:t>A </a:t>
            </a:r>
            <a:r>
              <a:rPr lang="en-GB" dirty="0"/>
              <a:t>new plan to assure communities that the government effectively tackles the perpetrators </a:t>
            </a:r>
          </a:p>
          <a:p>
            <a:r>
              <a:rPr lang="en-GB" dirty="0" smtClean="0"/>
              <a:t>Plans </a:t>
            </a:r>
            <a:r>
              <a:rPr lang="en-GB" dirty="0"/>
              <a:t>for a National Spring Clean - cleaning up neighbourhoods from litter, graffiti, and broken window</a:t>
            </a:r>
          </a:p>
        </p:txBody>
      </p:sp>
      <p:sp>
        <p:nvSpPr>
          <p:cNvPr id="6" name="Content Placeholder 5"/>
          <p:cNvSpPr>
            <a:spLocks noGrp="1"/>
          </p:cNvSpPr>
          <p:nvPr>
            <p:ph sz="quarter" idx="4"/>
          </p:nvPr>
        </p:nvSpPr>
        <p:spPr>
          <a:xfrm>
            <a:off x="5088384" y="1209369"/>
            <a:ext cx="4185617" cy="4831994"/>
          </a:xfrm>
        </p:spPr>
        <p:txBody>
          <a:bodyPr>
            <a:normAutofit fontScale="92500" lnSpcReduction="10000"/>
          </a:bodyPr>
          <a:lstStyle/>
          <a:p>
            <a:pPr marL="0" indent="0">
              <a:buNone/>
            </a:pPr>
            <a:r>
              <a:rPr lang="en-GB" dirty="0"/>
              <a:t>The Police, Crime, Sentencing and Courts Bill </a:t>
            </a:r>
            <a:endParaRPr lang="en-GB" dirty="0" smtClean="0"/>
          </a:p>
          <a:p>
            <a:pPr>
              <a:buFont typeface="Wingdings" panose="05000000000000000000" pitchFamily="2" charset="2"/>
              <a:buChar char="Ø"/>
            </a:pPr>
            <a:r>
              <a:rPr lang="en-GB" dirty="0" smtClean="0"/>
              <a:t> </a:t>
            </a:r>
            <a:r>
              <a:rPr lang="en-GB" dirty="0"/>
              <a:t>A new legal duty for Local Government to work with partners to prevent and tackle serious violence </a:t>
            </a:r>
            <a:endParaRPr lang="en-GB" dirty="0" smtClean="0"/>
          </a:p>
          <a:p>
            <a:pPr marL="0" indent="0">
              <a:buNone/>
            </a:pPr>
            <a:r>
              <a:rPr lang="en-GB" dirty="0" smtClean="0"/>
              <a:t>Safer </a:t>
            </a:r>
            <a:r>
              <a:rPr lang="en-GB" dirty="0"/>
              <a:t>Streets </a:t>
            </a:r>
            <a:r>
              <a:rPr lang="en-GB" dirty="0" smtClean="0"/>
              <a:t>Fund</a:t>
            </a:r>
          </a:p>
          <a:p>
            <a:r>
              <a:rPr lang="en-GB" dirty="0" smtClean="0"/>
              <a:t>Three </a:t>
            </a:r>
            <a:r>
              <a:rPr lang="en-GB" dirty="0"/>
              <a:t>£50m rounds of funding from 2022-23 to 2024-25</a:t>
            </a:r>
            <a:r>
              <a:rPr lang="en-GB" dirty="0" smtClean="0"/>
              <a:t>.</a:t>
            </a:r>
          </a:p>
          <a:p>
            <a:r>
              <a:rPr lang="en-GB" dirty="0" smtClean="0"/>
              <a:t>Primary </a:t>
            </a:r>
            <a:r>
              <a:rPr lang="en-GB" dirty="0"/>
              <a:t>objectives to be expanded to encompass the prevention of neighbourhood crimes e.g. burglary, robbery and vehicle theft, anti-social </a:t>
            </a:r>
            <a:r>
              <a:rPr lang="en-GB" dirty="0" smtClean="0"/>
              <a:t>behaviour and </a:t>
            </a:r>
            <a:r>
              <a:rPr lang="en-GB" dirty="0"/>
              <a:t>violence against women and girls </a:t>
            </a:r>
            <a:endParaRPr lang="en-GB" dirty="0" smtClean="0"/>
          </a:p>
          <a:p>
            <a:r>
              <a:rPr lang="en-GB" dirty="0" smtClean="0"/>
              <a:t>Matched </a:t>
            </a:r>
            <a:r>
              <a:rPr lang="en-GB" dirty="0"/>
              <a:t>funding will be required from PCCs and LAs - £1 for every £2 the Government provide</a:t>
            </a:r>
          </a:p>
        </p:txBody>
      </p:sp>
    </p:spTree>
    <p:extLst>
      <p:ext uri="{BB962C8B-B14F-4D97-AF65-F5344CB8AC3E}">
        <p14:creationId xmlns:p14="http://schemas.microsoft.com/office/powerpoint/2010/main" val="399392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&amp; well-being</a:t>
            </a:r>
          </a:p>
        </p:txBody>
      </p:sp>
      <p:sp>
        <p:nvSpPr>
          <p:cNvPr id="3" name="Text Placeholder 2"/>
          <p:cNvSpPr>
            <a:spLocks noGrp="1"/>
          </p:cNvSpPr>
          <p:nvPr>
            <p:ph type="body"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
        <p:nvSpPr>
          <p:cNvPr id="5" name="Text Placeholder 4"/>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p:txBody>
          <a:bodyPr/>
          <a:lstStyle/>
          <a:p>
            <a:endParaRPr lang="en-GB"/>
          </a:p>
        </p:txBody>
      </p:sp>
    </p:spTree>
    <p:extLst>
      <p:ext uri="{BB962C8B-B14F-4D97-AF65-F5344CB8AC3E}">
        <p14:creationId xmlns:p14="http://schemas.microsoft.com/office/powerpoint/2010/main" val="2861642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Pride in place</a:t>
            </a:r>
          </a:p>
        </p:txBody>
      </p:sp>
      <p:sp>
        <p:nvSpPr>
          <p:cNvPr id="3" name="Text Placeholder 2"/>
          <p:cNvSpPr>
            <a:spLocks noGrp="1"/>
          </p:cNvSpPr>
          <p:nvPr>
            <p:ph type="body"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
        <p:nvSpPr>
          <p:cNvPr id="5" name="Text Placeholder 4"/>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p:txBody>
          <a:bodyPr/>
          <a:lstStyle/>
          <a:p>
            <a:endParaRPr lang="en-GB"/>
          </a:p>
        </p:txBody>
      </p:sp>
    </p:spTree>
    <p:extLst>
      <p:ext uri="{BB962C8B-B14F-4D97-AF65-F5344CB8AC3E}">
        <p14:creationId xmlns:p14="http://schemas.microsoft.com/office/powerpoint/2010/main" val="36430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Skills</a:t>
            </a:r>
          </a:p>
        </p:txBody>
      </p:sp>
      <p:sp>
        <p:nvSpPr>
          <p:cNvPr id="3" name="Text Placeholder 2"/>
          <p:cNvSpPr>
            <a:spLocks noGrp="1"/>
          </p:cNvSpPr>
          <p:nvPr>
            <p:ph type="body"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
        <p:nvSpPr>
          <p:cNvPr id="5" name="Text Placeholder 4"/>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p:txBody>
          <a:bodyPr/>
          <a:lstStyle/>
          <a:p>
            <a:endParaRPr lang="en-GB"/>
          </a:p>
        </p:txBody>
      </p:sp>
    </p:spTree>
    <p:extLst>
      <p:ext uri="{BB962C8B-B14F-4D97-AF65-F5344CB8AC3E}">
        <p14:creationId xmlns:p14="http://schemas.microsoft.com/office/powerpoint/2010/main" val="1446393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connectivity </a:t>
            </a:r>
          </a:p>
        </p:txBody>
      </p:sp>
      <p:sp>
        <p:nvSpPr>
          <p:cNvPr id="3" name="Text Placeholder 2"/>
          <p:cNvSpPr>
            <a:spLocks noGrp="1"/>
          </p:cNvSpPr>
          <p:nvPr>
            <p:ph type="body"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
        <p:nvSpPr>
          <p:cNvPr id="5" name="Text Placeholder 4"/>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p:txBody>
          <a:bodyPr/>
          <a:lstStyle/>
          <a:p>
            <a:endParaRPr lang="en-GB"/>
          </a:p>
        </p:txBody>
      </p:sp>
    </p:spTree>
    <p:extLst>
      <p:ext uri="{BB962C8B-B14F-4D97-AF65-F5344CB8AC3E}">
        <p14:creationId xmlns:p14="http://schemas.microsoft.com/office/powerpoint/2010/main" val="3522614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a:t>
            </a:r>
          </a:p>
        </p:txBody>
      </p:sp>
      <p:sp>
        <p:nvSpPr>
          <p:cNvPr id="3" name="Text Placeholder 2"/>
          <p:cNvSpPr>
            <a:spLocks noGrp="1"/>
          </p:cNvSpPr>
          <p:nvPr>
            <p:ph type="body"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
        <p:nvSpPr>
          <p:cNvPr id="5" name="Text Placeholder 4"/>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p:txBody>
          <a:bodyPr/>
          <a:lstStyle/>
          <a:p>
            <a:endParaRPr lang="en-GB"/>
          </a:p>
        </p:txBody>
      </p:sp>
    </p:spTree>
    <p:extLst>
      <p:ext uri="{BB962C8B-B14F-4D97-AF65-F5344CB8AC3E}">
        <p14:creationId xmlns:p14="http://schemas.microsoft.com/office/powerpoint/2010/main" val="2105275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4571" y="695977"/>
            <a:ext cx="4185623" cy="576262"/>
          </a:xfrm>
        </p:spPr>
        <p:txBody>
          <a:bodyPr/>
          <a:lstStyle/>
          <a:p>
            <a:r>
              <a:rPr lang="en-GB" dirty="0" smtClean="0"/>
              <a:t>Housing</a:t>
            </a:r>
            <a:endParaRPr lang="en-GB" dirty="0"/>
          </a:p>
        </p:txBody>
      </p:sp>
      <p:sp>
        <p:nvSpPr>
          <p:cNvPr id="4" name="Content Placeholder 3"/>
          <p:cNvSpPr>
            <a:spLocks noGrp="1"/>
          </p:cNvSpPr>
          <p:nvPr>
            <p:ph sz="half" idx="2"/>
          </p:nvPr>
        </p:nvSpPr>
        <p:spPr>
          <a:xfrm>
            <a:off x="675745" y="1504335"/>
            <a:ext cx="4185623" cy="4537027"/>
          </a:xfrm>
        </p:spPr>
        <p:txBody>
          <a:bodyPr/>
          <a:lstStyle/>
          <a:p>
            <a:r>
              <a:rPr lang="en-GB" dirty="0"/>
              <a:t>A new infrastructure levy to enable LAs to capture value from development more efficiently, secure </a:t>
            </a:r>
            <a:endParaRPr lang="en-GB" dirty="0" smtClean="0"/>
          </a:p>
          <a:p>
            <a:r>
              <a:rPr lang="en-GB" dirty="0" smtClean="0"/>
              <a:t>Enhancement </a:t>
            </a:r>
            <a:r>
              <a:rPr lang="en-GB" dirty="0"/>
              <a:t>of the LAs’ compulsory purchase powers to support town centre regeneration and provide further support for re-using brownfield land for development </a:t>
            </a:r>
          </a:p>
        </p:txBody>
      </p:sp>
      <p:sp>
        <p:nvSpPr>
          <p:cNvPr id="6" name="Content Placeholder 5"/>
          <p:cNvSpPr>
            <a:spLocks noGrp="1"/>
          </p:cNvSpPr>
          <p:nvPr>
            <p:ph sz="quarter" idx="4"/>
          </p:nvPr>
        </p:nvSpPr>
        <p:spPr>
          <a:xfrm>
            <a:off x="5088384" y="845575"/>
            <a:ext cx="4185617" cy="5195788"/>
          </a:xfrm>
        </p:spPr>
        <p:txBody>
          <a:bodyPr>
            <a:normAutofit fontScale="92500" lnSpcReduction="20000"/>
          </a:bodyPr>
          <a:lstStyle/>
          <a:p>
            <a:pPr marL="0" indent="0">
              <a:buNone/>
            </a:pPr>
            <a:r>
              <a:rPr lang="en-GB" dirty="0"/>
              <a:t>A White Paper on renting – to be published in the spring </a:t>
            </a:r>
            <a:endParaRPr lang="en-GB" dirty="0" smtClean="0"/>
          </a:p>
          <a:p>
            <a:r>
              <a:rPr lang="en-GB" dirty="0" smtClean="0"/>
              <a:t>End </a:t>
            </a:r>
            <a:r>
              <a:rPr lang="en-GB" dirty="0"/>
              <a:t>the “no-fault” Section 21 evictions to end </a:t>
            </a:r>
            <a:endParaRPr lang="en-GB" dirty="0" smtClean="0"/>
          </a:p>
          <a:p>
            <a:r>
              <a:rPr lang="en-GB" dirty="0" smtClean="0"/>
              <a:t>A </a:t>
            </a:r>
            <a:r>
              <a:rPr lang="en-GB" dirty="0"/>
              <a:t>new minimum standards for rented homes </a:t>
            </a:r>
            <a:endParaRPr lang="en-GB" dirty="0" smtClean="0"/>
          </a:p>
          <a:p>
            <a:r>
              <a:rPr lang="en-GB" dirty="0" smtClean="0"/>
              <a:t>A </a:t>
            </a:r>
            <a:r>
              <a:rPr lang="en-GB" dirty="0"/>
              <a:t>National Landlord Register and tough measures against rogue landlords </a:t>
            </a:r>
            <a:endParaRPr lang="en-GB" dirty="0" smtClean="0"/>
          </a:p>
          <a:p>
            <a:r>
              <a:rPr lang="en-GB" dirty="0" smtClean="0"/>
              <a:t>A </a:t>
            </a:r>
            <a:r>
              <a:rPr lang="en-GB" dirty="0"/>
              <a:t>review of the Decent Homes Standard – to ensure it applies across all rented tenures. A consultation to follow A Social Housing Regulation Bill </a:t>
            </a:r>
            <a:endParaRPr lang="en-GB" dirty="0" smtClean="0"/>
          </a:p>
          <a:p>
            <a:r>
              <a:rPr lang="en-GB" dirty="0" smtClean="0"/>
              <a:t>Performance </a:t>
            </a:r>
            <a:r>
              <a:rPr lang="en-GB" dirty="0"/>
              <a:t>information for </a:t>
            </a:r>
            <a:r>
              <a:rPr lang="en-GB" dirty="0" smtClean="0"/>
              <a:t>residents </a:t>
            </a:r>
            <a:r>
              <a:rPr lang="en-GB" dirty="0"/>
              <a:t>Older people in poor quality housing </a:t>
            </a:r>
            <a:endParaRPr lang="en-GB" dirty="0" smtClean="0"/>
          </a:p>
          <a:p>
            <a:r>
              <a:rPr lang="en-GB" dirty="0" smtClean="0"/>
              <a:t>A </a:t>
            </a:r>
            <a:r>
              <a:rPr lang="en-GB" dirty="0"/>
              <a:t>New Task Force to look at ways to increase the choices available </a:t>
            </a:r>
          </a:p>
        </p:txBody>
      </p:sp>
    </p:spTree>
    <p:extLst>
      <p:ext uri="{BB962C8B-B14F-4D97-AF65-F5344CB8AC3E}">
        <p14:creationId xmlns:p14="http://schemas.microsoft.com/office/powerpoint/2010/main" val="291012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briefing</a:t>
            </a:r>
            <a:endParaRPr lang="en-GB" dirty="0"/>
          </a:p>
        </p:txBody>
      </p:sp>
      <p:sp>
        <p:nvSpPr>
          <p:cNvPr id="3" name="Content Placeholder 2"/>
          <p:cNvSpPr>
            <a:spLocks noGrp="1"/>
          </p:cNvSpPr>
          <p:nvPr>
            <p:ph idx="1"/>
          </p:nvPr>
        </p:nvSpPr>
        <p:spPr>
          <a:xfrm>
            <a:off x="677334" y="1930401"/>
            <a:ext cx="8596668" cy="4110962"/>
          </a:xfrm>
        </p:spPr>
        <p:txBody>
          <a:bodyPr>
            <a:normAutofit/>
          </a:bodyPr>
          <a:lstStyle/>
          <a:p>
            <a:r>
              <a:rPr lang="en-GB" sz="2400" dirty="0"/>
              <a:t>Brief Members on the key announcements and themes arising from Government's recently published Levelling Up White Paper </a:t>
            </a:r>
            <a:endParaRPr lang="en-GB" sz="2400" dirty="0" smtClean="0"/>
          </a:p>
          <a:p>
            <a:r>
              <a:rPr lang="en-GB" sz="2400" dirty="0" smtClean="0"/>
              <a:t>Identify </a:t>
            </a:r>
            <a:r>
              <a:rPr lang="en-GB" sz="2400" dirty="0"/>
              <a:t>implications for </a:t>
            </a:r>
            <a:r>
              <a:rPr lang="en-GB" sz="2400" dirty="0" smtClean="0"/>
              <a:t>Three Rivers </a:t>
            </a:r>
            <a:r>
              <a:rPr lang="en-GB" sz="2400" dirty="0"/>
              <a:t>and update Members on information relating to next steps (where known). </a:t>
            </a:r>
            <a:endParaRPr lang="en-GB" sz="2400" dirty="0" smtClean="0"/>
          </a:p>
          <a:p>
            <a:r>
              <a:rPr lang="en-GB" sz="2400" dirty="0" smtClean="0"/>
              <a:t>Brief </a:t>
            </a:r>
            <a:r>
              <a:rPr lang="en-GB" sz="2400" dirty="0"/>
              <a:t>members on the latest information relating </a:t>
            </a:r>
            <a:r>
              <a:rPr lang="en-GB" sz="2400" dirty="0" smtClean="0"/>
              <a:t>to the UK </a:t>
            </a:r>
            <a:r>
              <a:rPr lang="en-GB" sz="2400" dirty="0"/>
              <a:t>Shared Prosperity </a:t>
            </a:r>
            <a:r>
              <a:rPr lang="en-GB" sz="2400" dirty="0" smtClean="0"/>
              <a:t>Fund and initial discussions from CMT.</a:t>
            </a:r>
            <a:endParaRPr lang="en-GB" sz="2400" dirty="0"/>
          </a:p>
        </p:txBody>
      </p:sp>
    </p:spTree>
    <p:extLst>
      <p:ext uri="{BB962C8B-B14F-4D97-AF65-F5344CB8AC3E}">
        <p14:creationId xmlns:p14="http://schemas.microsoft.com/office/powerpoint/2010/main" val="783709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70271"/>
            <a:ext cx="8596668" cy="678426"/>
          </a:xfrm>
        </p:spPr>
        <p:txBody>
          <a:bodyPr>
            <a:normAutofit fontScale="90000"/>
          </a:bodyPr>
          <a:lstStyle/>
          <a:p>
            <a:r>
              <a:rPr lang="en-GB" dirty="0"/>
              <a:t>Housing - Home ownership</a:t>
            </a:r>
            <a:br>
              <a:rPr lang="en-GB" dirty="0"/>
            </a:br>
            <a:endParaRPr lang="en-GB" dirty="0"/>
          </a:p>
        </p:txBody>
      </p:sp>
      <p:sp>
        <p:nvSpPr>
          <p:cNvPr id="3" name="Content Placeholder 2"/>
          <p:cNvSpPr>
            <a:spLocks noGrp="1"/>
          </p:cNvSpPr>
          <p:nvPr>
            <p:ph idx="1"/>
          </p:nvPr>
        </p:nvSpPr>
        <p:spPr>
          <a:xfrm>
            <a:off x="677334" y="1396181"/>
            <a:ext cx="8596668" cy="4645181"/>
          </a:xfrm>
        </p:spPr>
        <p:txBody>
          <a:bodyPr>
            <a:normAutofit/>
          </a:bodyPr>
          <a:lstStyle/>
          <a:p>
            <a:r>
              <a:rPr lang="en-GB" dirty="0" smtClean="0"/>
              <a:t>£</a:t>
            </a:r>
            <a:r>
              <a:rPr lang="en-GB" dirty="0"/>
              <a:t>1.8bn investment in brownfield and infrastructure projects </a:t>
            </a:r>
            <a:r>
              <a:rPr lang="en-GB" dirty="0" smtClean="0"/>
              <a:t>(</a:t>
            </a:r>
            <a:r>
              <a:rPr lang="en-GB" dirty="0"/>
              <a:t>the majority will be sites outside London </a:t>
            </a:r>
            <a:r>
              <a:rPr lang="en-GB" dirty="0" smtClean="0"/>
              <a:t>and </a:t>
            </a:r>
            <a:r>
              <a:rPr lang="en-GB" dirty="0"/>
              <a:t>the South East)</a:t>
            </a:r>
          </a:p>
          <a:p>
            <a:r>
              <a:rPr lang="en-GB" dirty="0" smtClean="0"/>
              <a:t>A </a:t>
            </a:r>
            <a:r>
              <a:rPr lang="en-GB" dirty="0"/>
              <a:t>review of how to support councils to deliver greater numbers of </a:t>
            </a:r>
            <a:r>
              <a:rPr lang="en-GB" dirty="0" smtClean="0"/>
              <a:t>council </a:t>
            </a:r>
            <a:r>
              <a:rPr lang="en-GB" dirty="0"/>
              <a:t>homes</a:t>
            </a:r>
          </a:p>
          <a:p>
            <a:r>
              <a:rPr lang="en-GB" dirty="0" smtClean="0"/>
              <a:t>Homes </a:t>
            </a:r>
            <a:r>
              <a:rPr lang="en-GB" dirty="0"/>
              <a:t>England to play a wider role in supporting mayors and LAs </a:t>
            </a:r>
            <a:r>
              <a:rPr lang="en-GB" dirty="0" smtClean="0"/>
              <a:t>to </a:t>
            </a:r>
            <a:r>
              <a:rPr lang="en-GB" dirty="0"/>
              <a:t>build new affordable housing</a:t>
            </a:r>
          </a:p>
          <a:p>
            <a:r>
              <a:rPr lang="en-GB" dirty="0" smtClean="0"/>
              <a:t>New </a:t>
            </a:r>
            <a:r>
              <a:rPr lang="en-GB" dirty="0"/>
              <a:t>powers for councils to apply a premium of up to 100% to </a:t>
            </a:r>
            <a:r>
              <a:rPr lang="en-GB" dirty="0" smtClean="0"/>
              <a:t>homes </a:t>
            </a:r>
            <a:r>
              <a:rPr lang="en-GB" dirty="0"/>
              <a:t>left empty for a year, rather than two years</a:t>
            </a:r>
          </a:p>
          <a:p>
            <a:r>
              <a:rPr lang="en-GB" dirty="0" smtClean="0"/>
              <a:t>Councils </a:t>
            </a:r>
            <a:r>
              <a:rPr lang="en-GB" dirty="0"/>
              <a:t>will retain all additional revenues to deal directly with the impacts of e</a:t>
            </a:r>
            <a:r>
              <a:rPr lang="en-GB" dirty="0" smtClean="0"/>
              <a:t>mpty </a:t>
            </a:r>
            <a:r>
              <a:rPr lang="en-GB" dirty="0"/>
              <a:t>homes </a:t>
            </a:r>
          </a:p>
          <a:p>
            <a:r>
              <a:rPr lang="en-GB" dirty="0" smtClean="0"/>
              <a:t>The </a:t>
            </a:r>
            <a:r>
              <a:rPr lang="en-GB" dirty="0"/>
              <a:t>Government will consult on updated guidance on application of the empty </a:t>
            </a:r>
          </a:p>
          <a:p>
            <a:r>
              <a:rPr lang="en-GB" dirty="0"/>
              <a:t>homes premium and possible statutory exemptions.</a:t>
            </a:r>
          </a:p>
        </p:txBody>
      </p:sp>
    </p:spTree>
    <p:extLst>
      <p:ext uri="{BB962C8B-B14F-4D97-AF65-F5344CB8AC3E}">
        <p14:creationId xmlns:p14="http://schemas.microsoft.com/office/powerpoint/2010/main" val="74280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Levelling Up – 5 Pillars </a:t>
            </a:r>
            <a:endParaRPr lang="en-GB" dirty="0"/>
          </a:p>
        </p:txBody>
      </p:sp>
      <p:pic>
        <p:nvPicPr>
          <p:cNvPr id="3" name="Picture 2"/>
          <p:cNvPicPr>
            <a:picLocks noChangeAspect="1"/>
          </p:cNvPicPr>
          <p:nvPr/>
        </p:nvPicPr>
        <p:blipFill>
          <a:blip r:embed="rId3"/>
          <a:stretch>
            <a:fillRect/>
          </a:stretch>
        </p:blipFill>
        <p:spPr>
          <a:xfrm>
            <a:off x="547687" y="1471612"/>
            <a:ext cx="6200775" cy="5000625"/>
          </a:xfrm>
          <a:prstGeom prst="rect">
            <a:avLst/>
          </a:prstGeom>
        </p:spPr>
      </p:pic>
      <p:pic>
        <p:nvPicPr>
          <p:cNvPr id="4" name="Picture 3"/>
          <p:cNvPicPr>
            <a:picLocks noChangeAspect="1"/>
          </p:cNvPicPr>
          <p:nvPr/>
        </p:nvPicPr>
        <p:blipFill>
          <a:blip r:embed="rId4"/>
          <a:stretch>
            <a:fillRect/>
          </a:stretch>
        </p:blipFill>
        <p:spPr>
          <a:xfrm>
            <a:off x="7079539" y="1270000"/>
            <a:ext cx="4388925" cy="4302868"/>
          </a:xfrm>
          <a:prstGeom prst="rect">
            <a:avLst/>
          </a:prstGeom>
        </p:spPr>
      </p:pic>
    </p:spTree>
    <p:extLst>
      <p:ext uri="{BB962C8B-B14F-4D97-AF65-F5344CB8AC3E}">
        <p14:creationId xmlns:p14="http://schemas.microsoft.com/office/powerpoint/2010/main" val="2567377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77098"/>
            <a:ext cx="8596668" cy="770677"/>
          </a:xfrm>
        </p:spPr>
        <p:txBody>
          <a:bodyPr/>
          <a:lstStyle/>
          <a:p>
            <a:r>
              <a:rPr lang="en-GB" dirty="0" smtClean="0"/>
              <a:t>The 12 Missions</a:t>
            </a:r>
            <a:endParaRPr lang="en-GB" dirty="0"/>
          </a:p>
        </p:txBody>
      </p:sp>
      <p:pic>
        <p:nvPicPr>
          <p:cNvPr id="6" name="Content Placeholder 5"/>
          <p:cNvPicPr>
            <a:picLocks noGrp="1" noChangeAspect="1"/>
          </p:cNvPicPr>
          <p:nvPr>
            <p:ph idx="1"/>
          </p:nvPr>
        </p:nvPicPr>
        <p:blipFill>
          <a:blip r:embed="rId3"/>
          <a:stretch>
            <a:fillRect/>
          </a:stretch>
        </p:blipFill>
        <p:spPr>
          <a:xfrm>
            <a:off x="482004" y="1657350"/>
            <a:ext cx="10633671" cy="4956176"/>
          </a:xfrm>
          <a:prstGeom prst="rect">
            <a:avLst/>
          </a:prstGeom>
        </p:spPr>
      </p:pic>
    </p:spTree>
    <p:extLst>
      <p:ext uri="{BB962C8B-B14F-4D97-AF65-F5344CB8AC3E}">
        <p14:creationId xmlns:p14="http://schemas.microsoft.com/office/powerpoint/2010/main" val="3411561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Shared Prosperity Fund</a:t>
            </a:r>
            <a:endParaRPr lang="en-GB" dirty="0"/>
          </a:p>
        </p:txBody>
      </p:sp>
      <p:sp>
        <p:nvSpPr>
          <p:cNvPr id="3" name="Content Placeholder 2"/>
          <p:cNvSpPr>
            <a:spLocks noGrp="1"/>
          </p:cNvSpPr>
          <p:nvPr>
            <p:ph idx="1"/>
          </p:nvPr>
        </p:nvSpPr>
        <p:spPr>
          <a:xfrm>
            <a:off x="677334" y="1435511"/>
            <a:ext cx="9459724" cy="4916128"/>
          </a:xfrm>
        </p:spPr>
        <p:txBody>
          <a:bodyPr>
            <a:normAutofit/>
          </a:bodyPr>
          <a:lstStyle/>
          <a:p>
            <a:r>
              <a:rPr lang="en-GB" sz="2000" dirty="0" smtClean="0"/>
              <a:t>£</a:t>
            </a:r>
            <a:r>
              <a:rPr lang="en-GB" sz="2000" dirty="0"/>
              <a:t>2.6bn UK Shared Prosperity Fund </a:t>
            </a:r>
            <a:r>
              <a:rPr lang="en-GB" sz="2000" dirty="0" smtClean="0"/>
              <a:t>then </a:t>
            </a:r>
            <a:r>
              <a:rPr lang="en-GB" sz="2000" dirty="0"/>
              <a:t>£1.5bn a year by 2024-25 </a:t>
            </a:r>
            <a:endParaRPr lang="en-GB" sz="2000" dirty="0" smtClean="0"/>
          </a:p>
          <a:p>
            <a:r>
              <a:rPr lang="en-GB" sz="2000" dirty="0" smtClean="0"/>
              <a:t>In </a:t>
            </a:r>
            <a:r>
              <a:rPr lang="en-GB" sz="2000" dirty="0"/>
              <a:t>2022-23 and 2023-24: interventions to strengthen pride in place </a:t>
            </a:r>
            <a:endParaRPr lang="en-GB" sz="2000" dirty="0" smtClean="0"/>
          </a:p>
          <a:p>
            <a:r>
              <a:rPr lang="en-GB" sz="2000" dirty="0" smtClean="0"/>
              <a:t>From </a:t>
            </a:r>
            <a:r>
              <a:rPr lang="en-GB" sz="2000" dirty="0"/>
              <a:t>2024-25: further emphasis on investment to support life chances and skills, including for those furthest from the labour market </a:t>
            </a:r>
            <a:endParaRPr lang="en-GB" sz="2000" dirty="0" smtClean="0"/>
          </a:p>
          <a:p>
            <a:r>
              <a:rPr lang="en-GB" sz="2000" b="1" dirty="0" smtClean="0"/>
              <a:t>Most </a:t>
            </a:r>
            <a:r>
              <a:rPr lang="en-GB" sz="2000" b="1" dirty="0"/>
              <a:t>funding will be allocated to lower-tier local authorities</a:t>
            </a:r>
            <a:r>
              <a:rPr lang="en-GB" sz="2000" dirty="0"/>
              <a:t>. </a:t>
            </a:r>
            <a:endParaRPr lang="en-GB" sz="2000" dirty="0" smtClean="0"/>
          </a:p>
          <a:p>
            <a:r>
              <a:rPr lang="en-GB" sz="2000" dirty="0" smtClean="0"/>
              <a:t>Local </a:t>
            </a:r>
            <a:r>
              <a:rPr lang="en-GB" sz="2000" dirty="0"/>
              <a:t>areas will have the option to come together to deliver in places where there is an established history of collaboration between </a:t>
            </a:r>
            <a:r>
              <a:rPr lang="en-GB" sz="2000" dirty="0" smtClean="0"/>
              <a:t>Las. (encouraged)</a:t>
            </a:r>
          </a:p>
          <a:p>
            <a:r>
              <a:rPr lang="en-GB" sz="2000" dirty="0"/>
              <a:t>Local insight and collaboration with stakeholders, including MPs is </a:t>
            </a:r>
            <a:r>
              <a:rPr lang="en-GB" sz="2000" dirty="0" smtClean="0"/>
              <a:t>key</a:t>
            </a:r>
          </a:p>
          <a:p>
            <a:r>
              <a:rPr lang="en-GB" sz="2000" dirty="0"/>
              <a:t>Will need to develop an Investment Plan (over 3 years) to be submitted for Government approval in the Summer</a:t>
            </a:r>
            <a:endParaRPr lang="en-GB" sz="2000" dirty="0" smtClean="0"/>
          </a:p>
        </p:txBody>
      </p:sp>
    </p:spTree>
    <p:extLst>
      <p:ext uri="{BB962C8B-B14F-4D97-AF65-F5344CB8AC3E}">
        <p14:creationId xmlns:p14="http://schemas.microsoft.com/office/powerpoint/2010/main" val="2025857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 Rivers DC Initial Ideas</a:t>
            </a:r>
            <a:endParaRPr lang="en-GB" dirty="0"/>
          </a:p>
        </p:txBody>
      </p:sp>
      <p:sp>
        <p:nvSpPr>
          <p:cNvPr id="3" name="Content Placeholder 2"/>
          <p:cNvSpPr>
            <a:spLocks noGrp="1"/>
          </p:cNvSpPr>
          <p:nvPr>
            <p:ph idx="1"/>
          </p:nvPr>
        </p:nvSpPr>
        <p:spPr>
          <a:xfrm>
            <a:off x="775656" y="1425678"/>
            <a:ext cx="9499053" cy="4743504"/>
          </a:xfrm>
        </p:spPr>
        <p:txBody>
          <a:bodyPr>
            <a:normAutofit/>
          </a:bodyPr>
          <a:lstStyle/>
          <a:p>
            <a:r>
              <a:rPr lang="en-GB" dirty="0" smtClean="0"/>
              <a:t>What are our investment priorities? </a:t>
            </a:r>
          </a:p>
          <a:p>
            <a:pPr marL="0" indent="0">
              <a:buNone/>
            </a:pPr>
            <a:endParaRPr lang="en-GB" dirty="0" smtClean="0"/>
          </a:p>
          <a:p>
            <a:pPr marL="0" indent="0">
              <a:buNone/>
            </a:pPr>
            <a:r>
              <a:rPr lang="en-GB" dirty="0" smtClean="0"/>
              <a:t>• </a:t>
            </a:r>
            <a:r>
              <a:rPr lang="en-GB" b="1" dirty="0"/>
              <a:t>Community and </a:t>
            </a:r>
            <a:r>
              <a:rPr lang="en-GB" b="1" dirty="0" smtClean="0"/>
              <a:t>Place, Pride. </a:t>
            </a:r>
          </a:p>
          <a:p>
            <a:pPr marL="0" indent="0">
              <a:buNone/>
            </a:pPr>
            <a:r>
              <a:rPr lang="en-GB" dirty="0" smtClean="0"/>
              <a:t>Local Community Engagement, Voluntary Sector key, Empowerment – communities and local leaders </a:t>
            </a:r>
          </a:p>
          <a:p>
            <a:pPr marL="0" indent="0">
              <a:buNone/>
            </a:pPr>
            <a:r>
              <a:rPr lang="en-GB" dirty="0" smtClean="0"/>
              <a:t>ASB and serious violence, Parks and Open Spaces, Community Projects improving spaces creating ownership.</a:t>
            </a:r>
          </a:p>
          <a:p>
            <a:pPr marL="0" indent="0">
              <a:buNone/>
            </a:pPr>
            <a:r>
              <a:rPr lang="en-GB" dirty="0" smtClean="0"/>
              <a:t>Improvements to the built environment – cycle routes, EV opportunities, links to local plan. </a:t>
            </a:r>
          </a:p>
          <a:p>
            <a:pPr marL="0" indent="0">
              <a:buNone/>
            </a:pPr>
            <a:r>
              <a:rPr lang="en-GB" dirty="0" smtClean="0"/>
              <a:t>Health Inequalities, Hubs and access to services improving wellbeing. Links to Local Nature Recovery Strategy, </a:t>
            </a:r>
          </a:p>
        </p:txBody>
      </p:sp>
    </p:spTree>
    <p:extLst>
      <p:ext uri="{BB962C8B-B14F-4D97-AF65-F5344CB8AC3E}">
        <p14:creationId xmlns:p14="http://schemas.microsoft.com/office/powerpoint/2010/main" val="19599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1366684"/>
            <a:ext cx="8879621" cy="4674678"/>
          </a:xfrm>
        </p:spPr>
        <p:txBody>
          <a:bodyPr>
            <a:normAutofit/>
          </a:bodyPr>
          <a:lstStyle/>
          <a:p>
            <a:pPr marL="0" indent="0">
              <a:buNone/>
            </a:pPr>
            <a:endParaRPr lang="en-GB" dirty="0"/>
          </a:p>
          <a:p>
            <a:pPr marL="0" indent="0">
              <a:buNone/>
            </a:pPr>
            <a:r>
              <a:rPr lang="en-GB" b="1" dirty="0"/>
              <a:t>• Supporting Local Businesses </a:t>
            </a:r>
          </a:p>
          <a:p>
            <a:pPr marL="0" indent="0">
              <a:buNone/>
            </a:pPr>
            <a:r>
              <a:rPr lang="en-GB" dirty="0"/>
              <a:t>Building on Additional Restrictions Successful Projects – Sustainability in Businesses – energy efficiency and low carbon </a:t>
            </a:r>
            <a:r>
              <a:rPr lang="en-GB" dirty="0" smtClean="0"/>
              <a:t>technologies</a:t>
            </a:r>
          </a:p>
          <a:p>
            <a:pPr marL="0" indent="0">
              <a:buNone/>
            </a:pPr>
            <a:r>
              <a:rPr lang="en-GB" dirty="0" smtClean="0"/>
              <a:t>High </a:t>
            </a:r>
            <a:r>
              <a:rPr lang="en-GB" dirty="0"/>
              <a:t>Street Improvements – also supporting pride in place.</a:t>
            </a:r>
          </a:p>
          <a:p>
            <a:pPr marL="0" indent="0">
              <a:buNone/>
            </a:pPr>
            <a:r>
              <a:rPr lang="en-GB" dirty="0"/>
              <a:t>Work with the Growth Hub.</a:t>
            </a:r>
          </a:p>
          <a:p>
            <a:pPr marL="0" indent="0">
              <a:buNone/>
            </a:pPr>
            <a:r>
              <a:rPr lang="en-GB" dirty="0"/>
              <a:t>Heritage – Our Parks and working closely with the Museums building on previous work and creating jobs and pride.</a:t>
            </a:r>
          </a:p>
          <a:p>
            <a:pPr marL="0" indent="0">
              <a:buNone/>
            </a:pPr>
            <a:endParaRPr lang="en-GB" dirty="0"/>
          </a:p>
          <a:p>
            <a:pPr marL="0" indent="0">
              <a:buNone/>
            </a:pPr>
            <a:r>
              <a:rPr lang="en-GB" b="1" dirty="0"/>
              <a:t>• People and Skills</a:t>
            </a:r>
          </a:p>
          <a:p>
            <a:pPr marL="0" indent="0">
              <a:buNone/>
            </a:pPr>
            <a:r>
              <a:rPr lang="en-GB" dirty="0"/>
              <a:t>ARG Job Clubs, Film Industry. Adult Learning </a:t>
            </a:r>
            <a:r>
              <a:rPr lang="en-GB" dirty="0" err="1"/>
              <a:t>e.g</a:t>
            </a:r>
            <a:r>
              <a:rPr lang="en-GB" dirty="0"/>
              <a:t> work with ASCEND. </a:t>
            </a:r>
          </a:p>
          <a:p>
            <a:pPr marL="0" indent="0">
              <a:buNone/>
            </a:pPr>
            <a:r>
              <a:rPr lang="en-GB" dirty="0"/>
              <a:t>Growth Hub/LEP, Community Wealth Building Project.</a:t>
            </a:r>
          </a:p>
          <a:p>
            <a:endParaRPr lang="en-GB" dirty="0"/>
          </a:p>
        </p:txBody>
      </p:sp>
      <p:sp>
        <p:nvSpPr>
          <p:cNvPr id="4" name="Title 1"/>
          <p:cNvSpPr>
            <a:spLocks noGrp="1"/>
          </p:cNvSpPr>
          <p:nvPr>
            <p:ph type="title"/>
          </p:nvPr>
        </p:nvSpPr>
        <p:spPr>
          <a:xfrm>
            <a:off x="677334" y="609600"/>
            <a:ext cx="8596668" cy="1320800"/>
          </a:xfrm>
        </p:spPr>
        <p:txBody>
          <a:bodyPr/>
          <a:lstStyle/>
          <a:p>
            <a:r>
              <a:rPr lang="en-GB" dirty="0" smtClean="0"/>
              <a:t>Three Rivers DC Initial Ideas</a:t>
            </a:r>
            <a:endParaRPr lang="en-GB" dirty="0"/>
          </a:p>
        </p:txBody>
      </p:sp>
    </p:spTree>
    <p:extLst>
      <p:ext uri="{BB962C8B-B14F-4D97-AF65-F5344CB8AC3E}">
        <p14:creationId xmlns:p14="http://schemas.microsoft.com/office/powerpoint/2010/main" val="86482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Funds</a:t>
            </a:r>
            <a:endParaRPr lang="en-GB" dirty="0"/>
          </a:p>
        </p:txBody>
      </p:sp>
      <p:sp>
        <p:nvSpPr>
          <p:cNvPr id="3" name="Content Placeholder 2"/>
          <p:cNvSpPr>
            <a:spLocks noGrp="1"/>
          </p:cNvSpPr>
          <p:nvPr>
            <p:ph idx="1"/>
          </p:nvPr>
        </p:nvSpPr>
        <p:spPr>
          <a:xfrm>
            <a:off x="677334" y="1641987"/>
            <a:ext cx="8596668" cy="4399375"/>
          </a:xfrm>
        </p:spPr>
        <p:txBody>
          <a:bodyPr>
            <a:normAutofit/>
          </a:bodyPr>
          <a:lstStyle/>
          <a:p>
            <a:pPr marL="0" indent="0">
              <a:buNone/>
            </a:pPr>
            <a:r>
              <a:rPr lang="en-GB" sz="2000" b="1" dirty="0" smtClean="0"/>
              <a:t>1. The </a:t>
            </a:r>
            <a:r>
              <a:rPr lang="en-GB" sz="2000" b="1" dirty="0"/>
              <a:t>Levelling Up Fund </a:t>
            </a:r>
            <a:endParaRPr lang="en-GB" sz="2000" b="1" dirty="0" smtClean="0"/>
          </a:p>
          <a:p>
            <a:pPr marL="0" indent="0">
              <a:buNone/>
            </a:pPr>
            <a:r>
              <a:rPr lang="en-GB" sz="2000" dirty="0" smtClean="0"/>
              <a:t>➢ </a:t>
            </a:r>
            <a:r>
              <a:rPr lang="en-GB" sz="2000" dirty="0"/>
              <a:t>£4.8bn over the period to 2024-25 </a:t>
            </a:r>
            <a:endParaRPr lang="en-GB" sz="2000" dirty="0" smtClean="0"/>
          </a:p>
          <a:p>
            <a:pPr marL="0" indent="0">
              <a:buNone/>
            </a:pPr>
            <a:r>
              <a:rPr lang="en-GB" sz="2000" dirty="0" smtClean="0"/>
              <a:t>➢ </a:t>
            </a:r>
            <a:r>
              <a:rPr lang="en-GB" sz="2000" dirty="0"/>
              <a:t>Targeted investment in capital infrastructure </a:t>
            </a:r>
            <a:endParaRPr lang="en-GB" sz="2000" dirty="0" smtClean="0"/>
          </a:p>
          <a:p>
            <a:pPr marL="0" indent="0">
              <a:buNone/>
            </a:pPr>
            <a:endParaRPr lang="en-GB" sz="2000" dirty="0" smtClean="0"/>
          </a:p>
          <a:p>
            <a:pPr marL="0" indent="0">
              <a:buNone/>
            </a:pPr>
            <a:r>
              <a:rPr lang="en-GB" sz="2000" b="1" dirty="0" smtClean="0"/>
              <a:t>2</a:t>
            </a:r>
            <a:r>
              <a:rPr lang="en-GB" sz="2000" b="1" dirty="0"/>
              <a:t>. The Towns Fund </a:t>
            </a:r>
            <a:endParaRPr lang="en-GB" sz="2000" b="1" dirty="0" smtClean="0"/>
          </a:p>
          <a:p>
            <a:pPr marL="0" indent="0">
              <a:buNone/>
            </a:pPr>
            <a:r>
              <a:rPr lang="en-GB" sz="2000" dirty="0" smtClean="0"/>
              <a:t>➢ </a:t>
            </a:r>
            <a:r>
              <a:rPr lang="en-GB" sz="2000" dirty="0"/>
              <a:t>Town Deals – all announced, </a:t>
            </a:r>
            <a:r>
              <a:rPr lang="en-GB" sz="2000" dirty="0" smtClean="0"/>
              <a:t>totalling </a:t>
            </a:r>
            <a:r>
              <a:rPr lang="en-GB" sz="2000" dirty="0"/>
              <a:t>£2.3bn </a:t>
            </a:r>
            <a:endParaRPr lang="en-GB" sz="2000" dirty="0" smtClean="0"/>
          </a:p>
          <a:p>
            <a:pPr marL="0" indent="0">
              <a:buNone/>
            </a:pPr>
            <a:r>
              <a:rPr lang="en-GB" sz="2000" dirty="0" smtClean="0"/>
              <a:t>➢ </a:t>
            </a:r>
            <a:r>
              <a:rPr lang="en-GB" sz="2000" dirty="0"/>
              <a:t>The Future High Streets Fund - 72 places will share over £830m</a:t>
            </a:r>
          </a:p>
        </p:txBody>
      </p:sp>
    </p:spTree>
    <p:extLst>
      <p:ext uri="{BB962C8B-B14F-4D97-AF65-F5344CB8AC3E}">
        <p14:creationId xmlns:p14="http://schemas.microsoft.com/office/powerpoint/2010/main" val="252288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a:xfrm>
            <a:off x="677334" y="1415845"/>
            <a:ext cx="8596668" cy="4625517"/>
          </a:xfrm>
        </p:spPr>
        <p:txBody>
          <a:bodyPr>
            <a:normAutofit lnSpcReduction="10000"/>
          </a:bodyPr>
          <a:lstStyle/>
          <a:p>
            <a:r>
              <a:rPr lang="en-GB" dirty="0" smtClean="0"/>
              <a:t>Policy Alignment – Corporate Framework/Community Strategy Review?</a:t>
            </a:r>
          </a:p>
          <a:p>
            <a:r>
              <a:rPr lang="en-GB" dirty="0" smtClean="0"/>
              <a:t>Development of UK Shared Prosperity Fund Investment Plan – Submission Summer? </a:t>
            </a:r>
          </a:p>
          <a:p>
            <a:pPr>
              <a:buFont typeface="Wingdings" panose="05000000000000000000" pitchFamily="2" charset="2"/>
              <a:buChar char="q"/>
            </a:pPr>
            <a:r>
              <a:rPr lang="en-GB" dirty="0" smtClean="0"/>
              <a:t>-</a:t>
            </a:r>
            <a:r>
              <a:rPr lang="en-GB" dirty="0"/>
              <a:t>February and March - </a:t>
            </a:r>
            <a:r>
              <a:rPr lang="en-GB" dirty="0" smtClean="0"/>
              <a:t>webinars </a:t>
            </a:r>
            <a:r>
              <a:rPr lang="en-GB" dirty="0"/>
              <a:t>and engagement activities with local authorities </a:t>
            </a:r>
            <a:r>
              <a:rPr lang="en-GB" dirty="0" smtClean="0"/>
              <a:t>week </a:t>
            </a:r>
            <a:r>
              <a:rPr lang="en-GB" dirty="0"/>
              <a:t>commencing 7 February </a:t>
            </a:r>
            <a:r>
              <a:rPr lang="en-GB" dirty="0" smtClean="0"/>
              <a:t>2022</a:t>
            </a:r>
          </a:p>
          <a:p>
            <a:pPr>
              <a:buFont typeface="Wingdings" panose="05000000000000000000" pitchFamily="2" charset="2"/>
              <a:buChar char="q"/>
            </a:pPr>
            <a:r>
              <a:rPr lang="en-GB" dirty="0"/>
              <a:t>-</a:t>
            </a:r>
            <a:r>
              <a:rPr lang="en-GB" dirty="0" smtClean="0"/>
              <a:t> Early </a:t>
            </a:r>
            <a:r>
              <a:rPr lang="en-GB" dirty="0"/>
              <a:t>conversations about how the Fund can best support the people and businesses in their community to thrive and grow. </a:t>
            </a:r>
            <a:endParaRPr lang="en-GB" dirty="0" smtClean="0"/>
          </a:p>
          <a:p>
            <a:pPr>
              <a:buFont typeface="Wingdings" panose="05000000000000000000" pitchFamily="2" charset="2"/>
              <a:buChar char="q"/>
            </a:pPr>
            <a:r>
              <a:rPr lang="en-GB" dirty="0" smtClean="0"/>
              <a:t>Identifying </a:t>
            </a:r>
            <a:r>
              <a:rPr lang="en-GB" dirty="0"/>
              <a:t>local partners and stakeholders who can provide advice and insight on local </a:t>
            </a:r>
            <a:r>
              <a:rPr lang="en-GB" dirty="0" smtClean="0"/>
              <a:t>needs</a:t>
            </a:r>
          </a:p>
          <a:p>
            <a:pPr>
              <a:buFont typeface="Wingdings" panose="05000000000000000000" pitchFamily="2" charset="2"/>
              <a:buChar char="q"/>
            </a:pPr>
            <a:r>
              <a:rPr lang="en-GB" dirty="0" smtClean="0"/>
              <a:t>Identify key stakeholders and groups (LSP)</a:t>
            </a:r>
          </a:p>
          <a:p>
            <a:pPr>
              <a:buFont typeface="Wingdings" panose="05000000000000000000" pitchFamily="2" charset="2"/>
              <a:buChar char="q"/>
            </a:pPr>
            <a:r>
              <a:rPr lang="en-GB" dirty="0" smtClean="0"/>
              <a:t>Community Engagement.</a:t>
            </a:r>
          </a:p>
          <a:p>
            <a:r>
              <a:rPr lang="en-GB" dirty="0" smtClean="0"/>
              <a:t>Levelling Up Fund - Growth Board/Districts/HCC?</a:t>
            </a:r>
          </a:p>
          <a:p>
            <a:r>
              <a:rPr lang="en-GB" dirty="0" smtClean="0"/>
              <a:t>Other Funding Opportunities – Safer Streets/Parks Fund?</a:t>
            </a:r>
          </a:p>
          <a:p>
            <a:endParaRPr lang="en-GB" dirty="0"/>
          </a:p>
        </p:txBody>
      </p:sp>
    </p:spTree>
    <p:extLst>
      <p:ext uri="{BB962C8B-B14F-4D97-AF65-F5344CB8AC3E}">
        <p14:creationId xmlns:p14="http://schemas.microsoft.com/office/powerpoint/2010/main" val="579553207"/>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226</TotalTime>
  <Words>2201</Words>
  <Application>Microsoft Office PowerPoint</Application>
  <PresentationFormat>Widescreen</PresentationFormat>
  <Paragraphs>148</Paragraphs>
  <Slides>20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Trebuchet MS</vt:lpstr>
      <vt:lpstr>Wingdings</vt:lpstr>
      <vt:lpstr>Wingdings 3</vt:lpstr>
      <vt:lpstr>Facet</vt:lpstr>
      <vt:lpstr>Levelling Up (and Shared Prosperity Fund)</vt:lpstr>
      <vt:lpstr>Aims of the briefing</vt:lpstr>
      <vt:lpstr>Levelling Up – 5 Pillars </vt:lpstr>
      <vt:lpstr>The 12 Missions</vt:lpstr>
      <vt:lpstr>UK Shared Prosperity Fund</vt:lpstr>
      <vt:lpstr>Three Rivers DC Initial Ideas</vt:lpstr>
      <vt:lpstr>Three Rivers DC Initial Ideas</vt:lpstr>
      <vt:lpstr>Other Funds</vt:lpstr>
      <vt:lpstr>Next Steps</vt:lpstr>
      <vt:lpstr>The 12 Missions – More Detail</vt:lpstr>
      <vt:lpstr>PowerPoint Presentation</vt:lpstr>
      <vt:lpstr>PowerPoint Presentation</vt:lpstr>
      <vt:lpstr>PowerPoint Presentation</vt:lpstr>
      <vt:lpstr>Health &amp; well-being</vt:lpstr>
      <vt:lpstr>Pride in place</vt:lpstr>
      <vt:lpstr>Skills</vt:lpstr>
      <vt:lpstr>Digital connectivity </vt:lpstr>
      <vt:lpstr>Education</vt:lpstr>
      <vt:lpstr>PowerPoint Presentation</vt:lpstr>
      <vt:lpstr>Housing - Home ownership </vt:lpstr>
    </vt:vector>
  </TitlesOfParts>
  <Company>Watford Borough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Levelling Up  (and Shared Prosperity Fund)</dc:title>
  <dc:creator>Rebecca Young</dc:creator>
  <cp:lastModifiedBy>Ines.Ferreira</cp:lastModifiedBy>
  <cp:revision>19</cp:revision>
  <dcterms:created xsi:type="dcterms:W3CDTF">2022-02-10T20:50:13Z</dcterms:created>
  <dcterms:modified xsi:type="dcterms:W3CDTF">2022-03-15T16:49:17Z</dcterms:modified>
</cp:coreProperties>
</file>