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341" r:id="rId3"/>
    <p:sldId id="326" r:id="rId4"/>
    <p:sldId id="327" r:id="rId5"/>
    <p:sldId id="330" r:id="rId6"/>
    <p:sldId id="260" r:id="rId7"/>
    <p:sldId id="340" r:id="rId8"/>
    <p:sldId id="325" r:id="rId9"/>
    <p:sldId id="344" r:id="rId10"/>
    <p:sldId id="307" r:id="rId11"/>
    <p:sldId id="342" r:id="rId12"/>
    <p:sldId id="315" r:id="rId13"/>
    <p:sldId id="333" r:id="rId14"/>
    <p:sldId id="334" r:id="rId15"/>
    <p:sldId id="338" r:id="rId16"/>
    <p:sldId id="347" r:id="rId17"/>
    <p:sldId id="350" r:id="rId18"/>
    <p:sldId id="351" r:id="rId19"/>
    <p:sldId id="352" r:id="rId20"/>
    <p:sldId id="353" r:id="rId21"/>
    <p:sldId id="34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244A2C-A82A-40AA-8EB9-5AB378AA7F5B}" v="7" dt="2020-06-19T11:15:48.4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62" d="100"/>
          <a:sy n="62" d="100"/>
        </p:scale>
        <p:origin x="828" y="56"/>
      </p:cViewPr>
      <p:guideLst>
        <p:guide orient="horz" pos="2160"/>
        <p:guide pos="3840"/>
      </p:guideLst>
    </p:cSldViewPr>
  </p:slideViewPr>
  <p:notesTextViewPr>
    <p:cViewPr>
      <p:scale>
        <a:sx n="1" d="1"/>
        <a:sy n="1" d="1"/>
      </p:scale>
      <p:origin x="0" y="0"/>
    </p:cViewPr>
  </p:notesTextViewPr>
  <p:sorterViewPr>
    <p:cViewPr>
      <p:scale>
        <a:sx n="100" d="100"/>
        <a:sy n="100" d="100"/>
      </p:scale>
      <p:origin x="0" y="-5512"/>
    </p:cViewPr>
  </p:sorterViewPr>
  <p:notesViewPr>
    <p:cSldViewPr snapToGrid="0">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e hassell" userId="49f15d56763851ec" providerId="LiveId" clId="{35244A2C-A82A-40AA-8EB9-5AB378AA7F5B}"/>
    <pc:docChg chg="undo custSel addSld modSld">
      <pc:chgData name="carole hassell" userId="49f15d56763851ec" providerId="LiveId" clId="{35244A2C-A82A-40AA-8EB9-5AB378AA7F5B}" dt="2020-06-19T11:29:09.014" v="527" actId="20577"/>
      <pc:docMkLst>
        <pc:docMk/>
      </pc:docMkLst>
      <pc:sldChg chg="modSp">
        <pc:chgData name="carole hassell" userId="49f15d56763851ec" providerId="LiveId" clId="{35244A2C-A82A-40AA-8EB9-5AB378AA7F5B}" dt="2020-06-19T11:29:09.014" v="527" actId="20577"/>
        <pc:sldMkLst>
          <pc:docMk/>
          <pc:sldMk cId="461974905" sldId="325"/>
        </pc:sldMkLst>
        <pc:graphicFrameChg chg="mod">
          <ac:chgData name="carole hassell" userId="49f15d56763851ec" providerId="LiveId" clId="{35244A2C-A82A-40AA-8EB9-5AB378AA7F5B}" dt="2020-06-19T11:29:09.014" v="527" actId="20577"/>
          <ac:graphicFrameMkLst>
            <pc:docMk/>
            <pc:sldMk cId="461974905" sldId="325"/>
            <ac:graphicFrameMk id="6" creationId="{B038C5CB-6438-4AC4-9E38-55F7E7707B1A}"/>
          </ac:graphicFrameMkLst>
        </pc:graphicFrameChg>
      </pc:sldChg>
      <pc:sldChg chg="addSp delSp modSp new mod">
        <pc:chgData name="carole hassell" userId="49f15d56763851ec" providerId="LiveId" clId="{35244A2C-A82A-40AA-8EB9-5AB378AA7F5B}" dt="2020-06-19T11:27:10.304" v="470" actId="20577"/>
        <pc:sldMkLst>
          <pc:docMk/>
          <pc:sldMk cId="4278665419" sldId="352"/>
        </pc:sldMkLst>
        <pc:spChg chg="mod">
          <ac:chgData name="carole hassell" userId="49f15d56763851ec" providerId="LiveId" clId="{35244A2C-A82A-40AA-8EB9-5AB378AA7F5B}" dt="2020-06-19T11:09:45.014" v="24" actId="207"/>
          <ac:spMkLst>
            <pc:docMk/>
            <pc:sldMk cId="4278665419" sldId="352"/>
            <ac:spMk id="2" creationId="{E94B014D-DC56-486F-B9EF-4A3A2F7E9398}"/>
          </ac:spMkLst>
        </pc:spChg>
        <pc:spChg chg="mod">
          <ac:chgData name="carole hassell" userId="49f15d56763851ec" providerId="LiveId" clId="{35244A2C-A82A-40AA-8EB9-5AB378AA7F5B}" dt="2020-06-19T11:20:46.029" v="368" actId="20577"/>
          <ac:spMkLst>
            <pc:docMk/>
            <pc:sldMk cId="4278665419" sldId="352"/>
            <ac:spMk id="3" creationId="{11421C9B-3329-49B5-A458-A83C3676DC0F}"/>
          </ac:spMkLst>
        </pc:spChg>
        <pc:spChg chg="add del mod">
          <ac:chgData name="carole hassell" userId="49f15d56763851ec" providerId="LiveId" clId="{35244A2C-A82A-40AA-8EB9-5AB378AA7F5B}" dt="2020-06-19T11:25:21.546" v="371"/>
          <ac:spMkLst>
            <pc:docMk/>
            <pc:sldMk cId="4278665419" sldId="352"/>
            <ac:spMk id="4" creationId="{2FF94505-AD8C-49DD-8558-CB11591BFDCA}"/>
          </ac:spMkLst>
        </pc:spChg>
        <pc:spChg chg="add mod">
          <ac:chgData name="carole hassell" userId="49f15d56763851ec" providerId="LiveId" clId="{35244A2C-A82A-40AA-8EB9-5AB378AA7F5B}" dt="2020-06-19T11:27:10.304" v="470" actId="20577"/>
          <ac:spMkLst>
            <pc:docMk/>
            <pc:sldMk cId="4278665419" sldId="352"/>
            <ac:spMk id="5" creationId="{787F0596-8AD0-42D7-BB7F-9832D6CDF2A3}"/>
          </ac:spMkLst>
        </pc:spChg>
      </pc:sldChg>
      <pc:sldChg chg="modSp new mod">
        <pc:chgData name="carole hassell" userId="49f15d56763851ec" providerId="LiveId" clId="{35244A2C-A82A-40AA-8EB9-5AB378AA7F5B}" dt="2020-06-19T11:15:49.893" v="367" actId="5793"/>
        <pc:sldMkLst>
          <pc:docMk/>
          <pc:sldMk cId="2890760118" sldId="353"/>
        </pc:sldMkLst>
        <pc:spChg chg="mod">
          <ac:chgData name="carole hassell" userId="49f15d56763851ec" providerId="LiveId" clId="{35244A2C-A82A-40AA-8EB9-5AB378AA7F5B}" dt="2020-06-19T11:14:26.113" v="354" actId="207"/>
          <ac:spMkLst>
            <pc:docMk/>
            <pc:sldMk cId="2890760118" sldId="353"/>
            <ac:spMk id="2" creationId="{9AFD3790-8D66-4B4E-852B-BD03251289BE}"/>
          </ac:spMkLst>
        </pc:spChg>
        <pc:spChg chg="mod">
          <ac:chgData name="carole hassell" userId="49f15d56763851ec" providerId="LiveId" clId="{35244A2C-A82A-40AA-8EB9-5AB378AA7F5B}" dt="2020-06-19T11:15:49.893" v="367" actId="5793"/>
          <ac:spMkLst>
            <pc:docMk/>
            <pc:sldMk cId="2890760118" sldId="353"/>
            <ac:spMk id="3" creationId="{625439C1-6CC7-4404-B5A3-7D8894E6C453}"/>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49f15d56763851ec/Desktop/SWHYAP%20Operational/Evaluation/Excel%20Template%20VR%20Score%20table%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49f15d56763851ec/Desktop/SWHYAP%20Operational/St%20Giles%20Paperwork%20Evaluation/Teen%20Star%20Calculator.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Vulnerability</a:t>
            </a:r>
            <a:r>
              <a:rPr lang="en-GB" baseline="0"/>
              <a:t> Risk Score </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'[Excel Template VR Score table .xlsx]Sheet1'!$A$1:$E$1</c:f>
              <c:strCache>
                <c:ptCount val="5"/>
                <c:pt idx="0">
                  <c:v>Family </c:v>
                </c:pt>
                <c:pt idx="1">
                  <c:v>Education </c:v>
                </c:pt>
                <c:pt idx="2">
                  <c:v>Emotional and Physical Well being </c:v>
                </c:pt>
                <c:pt idx="3">
                  <c:v>Anti-social / offending behaviour </c:v>
                </c:pt>
                <c:pt idx="4">
                  <c:v>Vulnerability/Risk of Exploitation</c:v>
                </c:pt>
              </c:strCache>
            </c:strRef>
          </c:cat>
          <c:val>
            <c:numRef>
              <c:f>'[Excel Template VR Score table .xlsx]Sheet1'!$A$2:$E$2</c:f>
              <c:numCache>
                <c:formatCode>0%</c:formatCode>
                <c:ptCount val="5"/>
                <c:pt idx="0">
                  <c:v>1</c:v>
                </c:pt>
                <c:pt idx="1">
                  <c:v>0.25</c:v>
                </c:pt>
                <c:pt idx="2" formatCode="0.00%">
                  <c:v>0.32</c:v>
                </c:pt>
                <c:pt idx="3">
                  <c:v>1</c:v>
                </c:pt>
                <c:pt idx="4">
                  <c:v>0.38</c:v>
                </c:pt>
              </c:numCache>
            </c:numRef>
          </c:val>
          <c:extLst>
            <c:ext xmlns:c16="http://schemas.microsoft.com/office/drawing/2014/chart" uri="{C3380CC4-5D6E-409C-BE32-E72D297353CC}">
              <c16:uniqueId val="{00000000-20EB-4F0F-94A9-F67AFDA0CE2F}"/>
            </c:ext>
          </c:extLst>
        </c:ser>
        <c:ser>
          <c:idx val="1"/>
          <c:order val="1"/>
          <c:spPr>
            <a:solidFill>
              <a:schemeClr val="accent2"/>
            </a:solidFill>
            <a:ln>
              <a:noFill/>
            </a:ln>
            <a:effectLst/>
          </c:spPr>
          <c:invertIfNegative val="0"/>
          <c:cat>
            <c:strRef>
              <c:f>'[Excel Template VR Score table .xlsx]Sheet1'!$A$1:$E$1</c:f>
              <c:strCache>
                <c:ptCount val="5"/>
                <c:pt idx="0">
                  <c:v>Family </c:v>
                </c:pt>
                <c:pt idx="1">
                  <c:v>Education </c:v>
                </c:pt>
                <c:pt idx="2">
                  <c:v>Emotional and Physical Well being </c:v>
                </c:pt>
                <c:pt idx="3">
                  <c:v>Anti-social / offending behaviour </c:v>
                </c:pt>
                <c:pt idx="4">
                  <c:v>Vulnerability/Risk of Exploitation</c:v>
                </c:pt>
              </c:strCache>
            </c:strRef>
          </c:cat>
          <c:val>
            <c:numRef>
              <c:f>'[Excel Template VR Score table .xlsx]Sheet1'!$A$3:$E$3</c:f>
              <c:numCache>
                <c:formatCode>0%</c:formatCode>
                <c:ptCount val="5"/>
                <c:pt idx="0">
                  <c:v>0.5</c:v>
                </c:pt>
                <c:pt idx="1">
                  <c:v>0.25</c:v>
                </c:pt>
                <c:pt idx="2">
                  <c:v>0.32</c:v>
                </c:pt>
                <c:pt idx="3">
                  <c:v>0.66</c:v>
                </c:pt>
                <c:pt idx="4">
                  <c:v>0.22</c:v>
                </c:pt>
              </c:numCache>
            </c:numRef>
          </c:val>
          <c:extLst>
            <c:ext xmlns:c16="http://schemas.microsoft.com/office/drawing/2014/chart" uri="{C3380CC4-5D6E-409C-BE32-E72D297353CC}">
              <c16:uniqueId val="{00000001-20EB-4F0F-94A9-F67AFDA0CE2F}"/>
            </c:ext>
          </c:extLst>
        </c:ser>
        <c:dLbls>
          <c:showLegendKey val="0"/>
          <c:showVal val="0"/>
          <c:showCatName val="0"/>
          <c:showSerName val="0"/>
          <c:showPercent val="0"/>
          <c:showBubbleSize val="0"/>
        </c:dLbls>
        <c:gapWidth val="182"/>
        <c:axId val="431946952"/>
        <c:axId val="431943816"/>
      </c:barChart>
      <c:catAx>
        <c:axId val="4319469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943816"/>
        <c:crosses val="autoZero"/>
        <c:auto val="1"/>
        <c:lblAlgn val="ctr"/>
        <c:lblOffset val="100"/>
        <c:noMultiLvlLbl val="0"/>
      </c:catAx>
      <c:valAx>
        <c:axId val="43194381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946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Teen</a:t>
            </a:r>
            <a:r>
              <a:rPr lang="en-GB" baseline="0" dirty="0"/>
              <a:t> Star </a:t>
            </a:r>
            <a:r>
              <a:rPr lang="en-GB" dirty="0"/>
              <a:t>Scores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'[Teen Star Calculator.xlsx]Sheet1'!$B$2:$G$2</c:f>
              <c:strCache>
                <c:ptCount val="6"/>
                <c:pt idx="0">
                  <c:v>Drugs and Alcohol</c:v>
                </c:pt>
                <c:pt idx="1">
                  <c:v>Well-being</c:v>
                </c:pt>
                <c:pt idx="2">
                  <c:v>Safety and Security</c:v>
                </c:pt>
                <c:pt idx="3">
                  <c:v>Structure and Edcuation</c:v>
                </c:pt>
                <c:pt idx="4">
                  <c:v>Behaviour and Citizenship</c:v>
                </c:pt>
                <c:pt idx="5">
                  <c:v>Family and Key Adults</c:v>
                </c:pt>
              </c:strCache>
            </c:strRef>
          </c:cat>
          <c:val>
            <c:numRef>
              <c:f>'[Teen Star Calculator.xlsx]Sheet1'!$B$3:$G$3</c:f>
              <c:numCache>
                <c:formatCode>General</c:formatCode>
                <c:ptCount val="6"/>
                <c:pt idx="0">
                  <c:v>3</c:v>
                </c:pt>
                <c:pt idx="1">
                  <c:v>3</c:v>
                </c:pt>
                <c:pt idx="2">
                  <c:v>2</c:v>
                </c:pt>
                <c:pt idx="3">
                  <c:v>2</c:v>
                </c:pt>
                <c:pt idx="4">
                  <c:v>2</c:v>
                </c:pt>
                <c:pt idx="5">
                  <c:v>2</c:v>
                </c:pt>
              </c:numCache>
            </c:numRef>
          </c:val>
          <c:extLst>
            <c:ext xmlns:c16="http://schemas.microsoft.com/office/drawing/2014/chart" uri="{C3380CC4-5D6E-409C-BE32-E72D297353CC}">
              <c16:uniqueId val="{00000000-7648-43BE-BC3B-32F51CAD97D9}"/>
            </c:ext>
          </c:extLst>
        </c:ser>
        <c:ser>
          <c:idx val="1"/>
          <c:order val="1"/>
          <c:spPr>
            <a:solidFill>
              <a:schemeClr val="accent2"/>
            </a:solidFill>
            <a:ln>
              <a:noFill/>
            </a:ln>
            <a:effectLst/>
          </c:spPr>
          <c:invertIfNegative val="0"/>
          <c:cat>
            <c:strRef>
              <c:f>'[Teen Star Calculator.xlsx]Sheet1'!$B$2:$G$2</c:f>
              <c:strCache>
                <c:ptCount val="6"/>
                <c:pt idx="0">
                  <c:v>Drugs and Alcohol</c:v>
                </c:pt>
                <c:pt idx="1">
                  <c:v>Well-being</c:v>
                </c:pt>
                <c:pt idx="2">
                  <c:v>Safety and Security</c:v>
                </c:pt>
                <c:pt idx="3">
                  <c:v>Structure and Edcuation</c:v>
                </c:pt>
                <c:pt idx="4">
                  <c:v>Behaviour and Citizenship</c:v>
                </c:pt>
                <c:pt idx="5">
                  <c:v>Family and Key Adults</c:v>
                </c:pt>
              </c:strCache>
            </c:strRef>
          </c:cat>
          <c:val>
            <c:numRef>
              <c:f>'[Teen Star Calculator.xlsx]Sheet1'!$B$4:$G$4</c:f>
              <c:numCache>
                <c:formatCode>General</c:formatCode>
                <c:ptCount val="6"/>
                <c:pt idx="0">
                  <c:v>5</c:v>
                </c:pt>
                <c:pt idx="1">
                  <c:v>4</c:v>
                </c:pt>
                <c:pt idx="2">
                  <c:v>4</c:v>
                </c:pt>
                <c:pt idx="3">
                  <c:v>4</c:v>
                </c:pt>
                <c:pt idx="4">
                  <c:v>4</c:v>
                </c:pt>
                <c:pt idx="5">
                  <c:v>3</c:v>
                </c:pt>
              </c:numCache>
            </c:numRef>
          </c:val>
          <c:extLst>
            <c:ext xmlns:c16="http://schemas.microsoft.com/office/drawing/2014/chart" uri="{C3380CC4-5D6E-409C-BE32-E72D297353CC}">
              <c16:uniqueId val="{00000001-7648-43BE-BC3B-32F51CAD97D9}"/>
            </c:ext>
          </c:extLst>
        </c:ser>
        <c:dLbls>
          <c:showLegendKey val="0"/>
          <c:showVal val="0"/>
          <c:showCatName val="0"/>
          <c:showSerName val="0"/>
          <c:showPercent val="0"/>
          <c:showBubbleSize val="0"/>
        </c:dLbls>
        <c:gapWidth val="219"/>
        <c:overlap val="-27"/>
        <c:axId val="431948912"/>
        <c:axId val="431949696"/>
        <c:extLst>
          <c:ext xmlns:c15="http://schemas.microsoft.com/office/drawing/2012/chart" uri="{02D57815-91ED-43cb-92C2-25804820EDAC}">
            <c15:filteredBarSeries>
              <c15:ser>
                <c:idx val="2"/>
                <c:order val="2"/>
                <c:spPr>
                  <a:solidFill>
                    <a:schemeClr val="accent3"/>
                  </a:solidFill>
                  <a:ln>
                    <a:noFill/>
                  </a:ln>
                  <a:effectLst/>
                </c:spPr>
                <c:invertIfNegative val="0"/>
                <c:cat>
                  <c:strRef>
                    <c:extLst>
                      <c:ext uri="{02D57815-91ED-43cb-92C2-25804820EDAC}">
                        <c15:formulaRef>
                          <c15:sqref>'[Teen Star Calculator.xlsx]Sheet1'!$B$2:$G$2</c15:sqref>
                        </c15:formulaRef>
                      </c:ext>
                    </c:extLst>
                    <c:strCache>
                      <c:ptCount val="6"/>
                      <c:pt idx="0">
                        <c:v>Drugs and Alcohol</c:v>
                      </c:pt>
                      <c:pt idx="1">
                        <c:v>Well-being</c:v>
                      </c:pt>
                      <c:pt idx="2">
                        <c:v>Safety and Security</c:v>
                      </c:pt>
                      <c:pt idx="3">
                        <c:v>Structure and Edcuation</c:v>
                      </c:pt>
                      <c:pt idx="4">
                        <c:v>Behaviour and Citizenship</c:v>
                      </c:pt>
                      <c:pt idx="5">
                        <c:v>Family and Key Adults</c:v>
                      </c:pt>
                    </c:strCache>
                  </c:strRef>
                </c:cat>
                <c:val>
                  <c:numRef>
                    <c:extLst>
                      <c:ext uri="{02D57815-91ED-43cb-92C2-25804820EDAC}">
                        <c15:formulaRef>
                          <c15:sqref>'[Teen Star Calculator.xlsx]Sheet1'!$B$5:$G$5</c15:sqref>
                        </c15:formulaRef>
                      </c:ext>
                    </c:extLst>
                    <c:numCache>
                      <c:formatCode>General</c:formatCode>
                      <c:ptCount val="6"/>
                    </c:numCache>
                  </c:numRef>
                </c:val>
                <c:extLst>
                  <c:ext xmlns:c16="http://schemas.microsoft.com/office/drawing/2014/chart" uri="{C3380CC4-5D6E-409C-BE32-E72D297353CC}">
                    <c16:uniqueId val="{00000002-7648-43BE-BC3B-32F51CAD97D9}"/>
                  </c:ext>
                </c:extLst>
              </c15:ser>
            </c15:filteredBarSeries>
          </c:ext>
        </c:extLst>
      </c:barChart>
      <c:catAx>
        <c:axId val="431948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949696"/>
        <c:crosses val="autoZero"/>
        <c:auto val="1"/>
        <c:lblAlgn val="ctr"/>
        <c:lblOffset val="100"/>
        <c:noMultiLvlLbl val="0"/>
      </c:catAx>
      <c:valAx>
        <c:axId val="4319496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948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06C9B7-D919-48D1-8F1A-5EE64A170068}"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GB"/>
        </a:p>
      </dgm:t>
    </dgm:pt>
    <dgm:pt modelId="{0A7308E5-F51D-49BE-B5E5-C5B2C9A6DF32}">
      <dgm:prSet phldrT="[Text]"/>
      <dgm:spPr/>
      <dgm:t>
        <a:bodyPr/>
        <a:lstStyle/>
        <a:p>
          <a:r>
            <a:rPr lang="en-US" dirty="0"/>
            <a:t>South West Herts </a:t>
          </a:r>
          <a:endParaRPr lang="en-GB" dirty="0"/>
        </a:p>
      </dgm:t>
    </dgm:pt>
    <dgm:pt modelId="{67D4C6B4-05B3-495D-9A5F-EEC9A63C0E18}" type="parTrans" cxnId="{9668CAD7-6BFF-4B5C-B9BC-89E52C49900F}">
      <dgm:prSet/>
      <dgm:spPr/>
      <dgm:t>
        <a:bodyPr/>
        <a:lstStyle/>
        <a:p>
          <a:endParaRPr lang="en-GB"/>
        </a:p>
      </dgm:t>
    </dgm:pt>
    <dgm:pt modelId="{E176FA03-6FEB-41AE-B9FC-03B4432AAC99}" type="sibTrans" cxnId="{9668CAD7-6BFF-4B5C-B9BC-89E52C49900F}">
      <dgm:prSet/>
      <dgm:spPr/>
      <dgm:t>
        <a:bodyPr/>
        <a:lstStyle/>
        <a:p>
          <a:endParaRPr lang="en-GB"/>
        </a:p>
      </dgm:t>
    </dgm:pt>
    <dgm:pt modelId="{3BB198BB-ACF7-4235-9F39-257667B97917}">
      <dgm:prSet phldrT="[Text]"/>
      <dgm:spPr/>
      <dgm:t>
        <a:bodyPr/>
        <a:lstStyle/>
        <a:p>
          <a:r>
            <a:rPr lang="en-US" dirty="0"/>
            <a:t>St Albans and Dacorum</a:t>
          </a:r>
          <a:endParaRPr lang="en-GB" dirty="0"/>
        </a:p>
      </dgm:t>
    </dgm:pt>
    <dgm:pt modelId="{9015DE0E-1257-4350-9612-B0DE9F1493AC}" type="parTrans" cxnId="{37738976-72BC-4324-8E9D-E83D0E408121}">
      <dgm:prSet/>
      <dgm:spPr/>
      <dgm:t>
        <a:bodyPr/>
        <a:lstStyle/>
        <a:p>
          <a:endParaRPr lang="en-GB"/>
        </a:p>
      </dgm:t>
    </dgm:pt>
    <dgm:pt modelId="{908058B0-55DD-457F-A53E-BE046785B6CC}" type="sibTrans" cxnId="{37738976-72BC-4324-8E9D-E83D0E408121}">
      <dgm:prSet/>
      <dgm:spPr/>
      <dgm:t>
        <a:bodyPr/>
        <a:lstStyle/>
        <a:p>
          <a:endParaRPr lang="en-GB"/>
        </a:p>
      </dgm:t>
    </dgm:pt>
    <dgm:pt modelId="{5C7C38B1-25F3-4F86-A964-5BD9279F5CB4}">
      <dgm:prSet phldrT="[Text]"/>
      <dgm:spPr/>
      <dgm:t>
        <a:bodyPr/>
        <a:lstStyle/>
        <a:p>
          <a:r>
            <a:rPr lang="en-US" dirty="0"/>
            <a:t>East Herts *</a:t>
          </a:r>
          <a:endParaRPr lang="en-GB" dirty="0"/>
        </a:p>
      </dgm:t>
    </dgm:pt>
    <dgm:pt modelId="{0EE76062-CBBD-4502-A5F0-A1894F4E19B9}" type="parTrans" cxnId="{482E85C1-7270-480F-9198-DC37BD702226}">
      <dgm:prSet/>
      <dgm:spPr/>
      <dgm:t>
        <a:bodyPr/>
        <a:lstStyle/>
        <a:p>
          <a:endParaRPr lang="en-GB"/>
        </a:p>
      </dgm:t>
    </dgm:pt>
    <dgm:pt modelId="{B426AEF6-0F52-4C86-9418-655568C6F4D8}" type="sibTrans" cxnId="{482E85C1-7270-480F-9198-DC37BD702226}">
      <dgm:prSet/>
      <dgm:spPr/>
      <dgm:t>
        <a:bodyPr/>
        <a:lstStyle/>
        <a:p>
          <a:endParaRPr lang="en-GB"/>
        </a:p>
      </dgm:t>
    </dgm:pt>
    <dgm:pt modelId="{71356D20-024E-4BA9-8AE7-00DF9D9DB056}">
      <dgm:prSet phldrT="[Text]"/>
      <dgm:spPr/>
      <dgm:t>
        <a:bodyPr/>
        <a:lstStyle/>
        <a:p>
          <a:r>
            <a:rPr lang="en-US" dirty="0" err="1"/>
            <a:t>Welwyn</a:t>
          </a:r>
          <a:r>
            <a:rPr lang="en-US" dirty="0"/>
            <a:t> &amp; Hatfield *</a:t>
          </a:r>
        </a:p>
      </dgm:t>
    </dgm:pt>
    <dgm:pt modelId="{4C909119-D9CC-4EFE-89C1-62FF6D028DC5}" type="parTrans" cxnId="{E0FC2586-0C57-4791-B9CE-573F5C9AD134}">
      <dgm:prSet/>
      <dgm:spPr/>
      <dgm:t>
        <a:bodyPr/>
        <a:lstStyle/>
        <a:p>
          <a:endParaRPr lang="en-GB"/>
        </a:p>
      </dgm:t>
    </dgm:pt>
    <dgm:pt modelId="{2AC9FB77-DD01-4B5C-9040-6B3FCBA1DD9E}" type="sibTrans" cxnId="{E0FC2586-0C57-4791-B9CE-573F5C9AD134}">
      <dgm:prSet/>
      <dgm:spPr/>
      <dgm:t>
        <a:bodyPr/>
        <a:lstStyle/>
        <a:p>
          <a:endParaRPr lang="en-GB"/>
        </a:p>
      </dgm:t>
    </dgm:pt>
    <dgm:pt modelId="{0AD39700-D457-4058-B0C5-F4C02CA2EE4B}">
      <dgm:prSet phldrT="[Text]"/>
      <dgm:spPr/>
      <dgm:t>
        <a:bodyPr/>
        <a:lstStyle/>
        <a:p>
          <a:r>
            <a:rPr lang="en-US" dirty="0" err="1"/>
            <a:t>Stevenage</a:t>
          </a:r>
          <a:r>
            <a:rPr lang="en-US" dirty="0"/>
            <a:t> and North Herts *</a:t>
          </a:r>
          <a:endParaRPr lang="en-GB" dirty="0"/>
        </a:p>
      </dgm:t>
    </dgm:pt>
    <dgm:pt modelId="{A7354887-A81E-4615-8C37-E686495F90C7}" type="parTrans" cxnId="{8F72A470-69C6-4F80-BFBF-0C69D872ED38}">
      <dgm:prSet/>
      <dgm:spPr/>
      <dgm:t>
        <a:bodyPr/>
        <a:lstStyle/>
        <a:p>
          <a:endParaRPr lang="en-GB"/>
        </a:p>
      </dgm:t>
    </dgm:pt>
    <dgm:pt modelId="{FF02C11B-B831-4B58-8551-5636C631CBD2}" type="sibTrans" cxnId="{8F72A470-69C6-4F80-BFBF-0C69D872ED38}">
      <dgm:prSet/>
      <dgm:spPr/>
      <dgm:t>
        <a:bodyPr/>
        <a:lstStyle/>
        <a:p>
          <a:endParaRPr lang="en-GB"/>
        </a:p>
      </dgm:t>
    </dgm:pt>
    <dgm:pt modelId="{D56E1A6C-0BD8-42EA-8443-B617E43753BA}" type="pres">
      <dgm:prSet presAssocID="{1206C9B7-D919-48D1-8F1A-5EE64A170068}" presName="diagram" presStyleCnt="0">
        <dgm:presLayoutVars>
          <dgm:dir/>
          <dgm:resizeHandles val="exact"/>
        </dgm:presLayoutVars>
      </dgm:prSet>
      <dgm:spPr/>
    </dgm:pt>
    <dgm:pt modelId="{8B0DD5F2-C6DE-41D6-B777-94D1BA190837}" type="pres">
      <dgm:prSet presAssocID="{0A7308E5-F51D-49BE-B5E5-C5B2C9A6DF32}" presName="node" presStyleLbl="node1" presStyleIdx="0" presStyleCnt="5">
        <dgm:presLayoutVars>
          <dgm:bulletEnabled val="1"/>
        </dgm:presLayoutVars>
      </dgm:prSet>
      <dgm:spPr/>
    </dgm:pt>
    <dgm:pt modelId="{A0A9EE3F-1A41-43E6-9470-8753DB2D4264}" type="pres">
      <dgm:prSet presAssocID="{E176FA03-6FEB-41AE-B9FC-03B4432AAC99}" presName="sibTrans" presStyleCnt="0"/>
      <dgm:spPr/>
    </dgm:pt>
    <dgm:pt modelId="{1B9A7BD1-A85D-48FD-86C7-DABC9DAFCA71}" type="pres">
      <dgm:prSet presAssocID="{3BB198BB-ACF7-4235-9F39-257667B97917}" presName="node" presStyleLbl="node1" presStyleIdx="1" presStyleCnt="5">
        <dgm:presLayoutVars>
          <dgm:bulletEnabled val="1"/>
        </dgm:presLayoutVars>
      </dgm:prSet>
      <dgm:spPr/>
    </dgm:pt>
    <dgm:pt modelId="{1F25813C-A3F7-43B6-A21A-41F29D32C9AA}" type="pres">
      <dgm:prSet presAssocID="{908058B0-55DD-457F-A53E-BE046785B6CC}" presName="sibTrans" presStyleCnt="0"/>
      <dgm:spPr/>
    </dgm:pt>
    <dgm:pt modelId="{703A7F70-D24A-49ED-BDB3-360A8E242E9B}" type="pres">
      <dgm:prSet presAssocID="{5C7C38B1-25F3-4F86-A964-5BD9279F5CB4}" presName="node" presStyleLbl="node1" presStyleIdx="2" presStyleCnt="5">
        <dgm:presLayoutVars>
          <dgm:bulletEnabled val="1"/>
        </dgm:presLayoutVars>
      </dgm:prSet>
      <dgm:spPr/>
    </dgm:pt>
    <dgm:pt modelId="{1FBE87D7-A72C-401F-BC54-08CF4B99F2D4}" type="pres">
      <dgm:prSet presAssocID="{B426AEF6-0F52-4C86-9418-655568C6F4D8}" presName="sibTrans" presStyleCnt="0"/>
      <dgm:spPr/>
    </dgm:pt>
    <dgm:pt modelId="{9C45791E-C140-40AC-B962-D13B912D12C9}" type="pres">
      <dgm:prSet presAssocID="{71356D20-024E-4BA9-8AE7-00DF9D9DB056}" presName="node" presStyleLbl="node1" presStyleIdx="3" presStyleCnt="5">
        <dgm:presLayoutVars>
          <dgm:bulletEnabled val="1"/>
        </dgm:presLayoutVars>
      </dgm:prSet>
      <dgm:spPr/>
    </dgm:pt>
    <dgm:pt modelId="{68A5C294-8F64-4C45-91E5-8C8AA02565C0}" type="pres">
      <dgm:prSet presAssocID="{2AC9FB77-DD01-4B5C-9040-6B3FCBA1DD9E}" presName="sibTrans" presStyleCnt="0"/>
      <dgm:spPr/>
    </dgm:pt>
    <dgm:pt modelId="{E16BFBB7-3A18-49E3-AAF2-5A866DCD7CDE}" type="pres">
      <dgm:prSet presAssocID="{0AD39700-D457-4058-B0C5-F4C02CA2EE4B}" presName="node" presStyleLbl="node1" presStyleIdx="4" presStyleCnt="5">
        <dgm:presLayoutVars>
          <dgm:bulletEnabled val="1"/>
        </dgm:presLayoutVars>
      </dgm:prSet>
      <dgm:spPr/>
    </dgm:pt>
  </dgm:ptLst>
  <dgm:cxnLst>
    <dgm:cxn modelId="{5D925102-7643-414F-A71A-C10332483504}" type="presOf" srcId="{5C7C38B1-25F3-4F86-A964-5BD9279F5CB4}" destId="{703A7F70-D24A-49ED-BDB3-360A8E242E9B}" srcOrd="0" destOrd="0" presId="urn:microsoft.com/office/officeart/2005/8/layout/default"/>
    <dgm:cxn modelId="{5ED3EC0E-B571-4348-A7A9-14C6504764D1}" type="presOf" srcId="{0AD39700-D457-4058-B0C5-F4C02CA2EE4B}" destId="{E16BFBB7-3A18-49E3-AAF2-5A866DCD7CDE}" srcOrd="0" destOrd="0" presId="urn:microsoft.com/office/officeart/2005/8/layout/default"/>
    <dgm:cxn modelId="{A7EA440F-ADF5-47C1-9161-3FB26D1F02C1}" type="presOf" srcId="{1206C9B7-D919-48D1-8F1A-5EE64A170068}" destId="{D56E1A6C-0BD8-42EA-8443-B617E43753BA}" srcOrd="0" destOrd="0" presId="urn:microsoft.com/office/officeart/2005/8/layout/default"/>
    <dgm:cxn modelId="{8F72A470-69C6-4F80-BFBF-0C69D872ED38}" srcId="{1206C9B7-D919-48D1-8F1A-5EE64A170068}" destId="{0AD39700-D457-4058-B0C5-F4C02CA2EE4B}" srcOrd="4" destOrd="0" parTransId="{A7354887-A81E-4615-8C37-E686495F90C7}" sibTransId="{FF02C11B-B831-4B58-8551-5636C631CBD2}"/>
    <dgm:cxn modelId="{A1C56F56-52F2-4FE7-B274-60A6FF448ADC}" type="presOf" srcId="{71356D20-024E-4BA9-8AE7-00DF9D9DB056}" destId="{9C45791E-C140-40AC-B962-D13B912D12C9}" srcOrd="0" destOrd="0" presId="urn:microsoft.com/office/officeart/2005/8/layout/default"/>
    <dgm:cxn modelId="{37738976-72BC-4324-8E9D-E83D0E408121}" srcId="{1206C9B7-D919-48D1-8F1A-5EE64A170068}" destId="{3BB198BB-ACF7-4235-9F39-257667B97917}" srcOrd="1" destOrd="0" parTransId="{9015DE0E-1257-4350-9612-B0DE9F1493AC}" sibTransId="{908058B0-55DD-457F-A53E-BE046785B6CC}"/>
    <dgm:cxn modelId="{E0FC2586-0C57-4791-B9CE-573F5C9AD134}" srcId="{1206C9B7-D919-48D1-8F1A-5EE64A170068}" destId="{71356D20-024E-4BA9-8AE7-00DF9D9DB056}" srcOrd="3" destOrd="0" parTransId="{4C909119-D9CC-4EFE-89C1-62FF6D028DC5}" sibTransId="{2AC9FB77-DD01-4B5C-9040-6B3FCBA1DD9E}"/>
    <dgm:cxn modelId="{482E85C1-7270-480F-9198-DC37BD702226}" srcId="{1206C9B7-D919-48D1-8F1A-5EE64A170068}" destId="{5C7C38B1-25F3-4F86-A964-5BD9279F5CB4}" srcOrd="2" destOrd="0" parTransId="{0EE76062-CBBD-4502-A5F0-A1894F4E19B9}" sibTransId="{B426AEF6-0F52-4C86-9418-655568C6F4D8}"/>
    <dgm:cxn modelId="{9668CAD7-6BFF-4B5C-B9BC-89E52C49900F}" srcId="{1206C9B7-D919-48D1-8F1A-5EE64A170068}" destId="{0A7308E5-F51D-49BE-B5E5-C5B2C9A6DF32}" srcOrd="0" destOrd="0" parTransId="{67D4C6B4-05B3-495D-9A5F-EEC9A63C0E18}" sibTransId="{E176FA03-6FEB-41AE-B9FC-03B4432AAC99}"/>
    <dgm:cxn modelId="{2DDD41DB-24E4-431A-A327-146B643E2C82}" type="presOf" srcId="{3BB198BB-ACF7-4235-9F39-257667B97917}" destId="{1B9A7BD1-A85D-48FD-86C7-DABC9DAFCA71}" srcOrd="0" destOrd="0" presId="urn:microsoft.com/office/officeart/2005/8/layout/default"/>
    <dgm:cxn modelId="{654DC1FB-5C9E-46E2-8091-F6CF2B3566F9}" type="presOf" srcId="{0A7308E5-F51D-49BE-B5E5-C5B2C9A6DF32}" destId="{8B0DD5F2-C6DE-41D6-B777-94D1BA190837}" srcOrd="0" destOrd="0" presId="urn:microsoft.com/office/officeart/2005/8/layout/default"/>
    <dgm:cxn modelId="{3B37FFEB-BAA5-4BA7-B891-0B569500A3EB}" type="presParOf" srcId="{D56E1A6C-0BD8-42EA-8443-B617E43753BA}" destId="{8B0DD5F2-C6DE-41D6-B777-94D1BA190837}" srcOrd="0" destOrd="0" presId="urn:microsoft.com/office/officeart/2005/8/layout/default"/>
    <dgm:cxn modelId="{B1149CC2-91A2-4B19-95DD-09C31C8517A6}" type="presParOf" srcId="{D56E1A6C-0BD8-42EA-8443-B617E43753BA}" destId="{A0A9EE3F-1A41-43E6-9470-8753DB2D4264}" srcOrd="1" destOrd="0" presId="urn:microsoft.com/office/officeart/2005/8/layout/default"/>
    <dgm:cxn modelId="{4775CED9-CBA1-4E29-8BA3-A7A7CD28AAA3}" type="presParOf" srcId="{D56E1A6C-0BD8-42EA-8443-B617E43753BA}" destId="{1B9A7BD1-A85D-48FD-86C7-DABC9DAFCA71}" srcOrd="2" destOrd="0" presId="urn:microsoft.com/office/officeart/2005/8/layout/default"/>
    <dgm:cxn modelId="{65FF2BED-BF76-4F31-9871-922A1921FFA0}" type="presParOf" srcId="{D56E1A6C-0BD8-42EA-8443-B617E43753BA}" destId="{1F25813C-A3F7-43B6-A21A-41F29D32C9AA}" srcOrd="3" destOrd="0" presId="urn:microsoft.com/office/officeart/2005/8/layout/default"/>
    <dgm:cxn modelId="{3082B7FD-81FA-495B-A667-92E02F819849}" type="presParOf" srcId="{D56E1A6C-0BD8-42EA-8443-B617E43753BA}" destId="{703A7F70-D24A-49ED-BDB3-360A8E242E9B}" srcOrd="4" destOrd="0" presId="urn:microsoft.com/office/officeart/2005/8/layout/default"/>
    <dgm:cxn modelId="{0453A292-D4F9-4CDC-B5F8-0FF9232BD4D3}" type="presParOf" srcId="{D56E1A6C-0BD8-42EA-8443-B617E43753BA}" destId="{1FBE87D7-A72C-401F-BC54-08CF4B99F2D4}" srcOrd="5" destOrd="0" presId="urn:microsoft.com/office/officeart/2005/8/layout/default"/>
    <dgm:cxn modelId="{E96A0606-DC80-4F78-B398-E1917EAFB999}" type="presParOf" srcId="{D56E1A6C-0BD8-42EA-8443-B617E43753BA}" destId="{9C45791E-C140-40AC-B962-D13B912D12C9}" srcOrd="6" destOrd="0" presId="urn:microsoft.com/office/officeart/2005/8/layout/default"/>
    <dgm:cxn modelId="{E602C8B3-8D8C-4CB6-AB69-BC8B590DDDEC}" type="presParOf" srcId="{D56E1A6C-0BD8-42EA-8443-B617E43753BA}" destId="{68A5C294-8F64-4C45-91E5-8C8AA02565C0}" srcOrd="7" destOrd="0" presId="urn:microsoft.com/office/officeart/2005/8/layout/default"/>
    <dgm:cxn modelId="{7015BD51-806A-427D-BC54-2EF35C407566}" type="presParOf" srcId="{D56E1A6C-0BD8-42EA-8443-B617E43753BA}" destId="{E16BFBB7-3A18-49E3-AAF2-5A866DCD7CDE}"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E9C909-D4AB-45D9-ABFD-76373BC839BB}"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n-GB"/>
        </a:p>
      </dgm:t>
    </dgm:pt>
    <dgm:pt modelId="{60BADB04-2197-48B6-B3E1-F47E4946C549}">
      <dgm:prSet phldrT="[Text]"/>
      <dgm:spPr/>
      <dgm:t>
        <a:bodyPr/>
        <a:lstStyle/>
        <a:p>
          <a:r>
            <a:rPr lang="en-US" dirty="0"/>
            <a:t>1</a:t>
          </a:r>
          <a:endParaRPr lang="en-GB" dirty="0"/>
        </a:p>
      </dgm:t>
    </dgm:pt>
    <dgm:pt modelId="{203F9F96-C77A-4BAC-B4AB-93F3484A8448}" type="parTrans" cxnId="{6EC7E9B6-232A-4647-A4B3-94D71B79E20A}">
      <dgm:prSet/>
      <dgm:spPr/>
      <dgm:t>
        <a:bodyPr/>
        <a:lstStyle/>
        <a:p>
          <a:endParaRPr lang="en-GB"/>
        </a:p>
      </dgm:t>
    </dgm:pt>
    <dgm:pt modelId="{A040FDD9-F824-465F-97F8-23122BF3ABB3}" type="sibTrans" cxnId="{6EC7E9B6-232A-4647-A4B3-94D71B79E20A}">
      <dgm:prSet/>
      <dgm:spPr/>
      <dgm:t>
        <a:bodyPr/>
        <a:lstStyle/>
        <a:p>
          <a:endParaRPr lang="en-GB"/>
        </a:p>
      </dgm:t>
    </dgm:pt>
    <dgm:pt modelId="{427984F3-83C8-4257-ABA2-639FCB183E06}">
      <dgm:prSet phldrT="[Text]"/>
      <dgm:spPr/>
      <dgm:t>
        <a:bodyPr/>
        <a:lstStyle/>
        <a:p>
          <a:r>
            <a:rPr lang="en-US" dirty="0"/>
            <a:t>Referral includes Vulnerability Risk Checklist / screening</a:t>
          </a:r>
          <a:endParaRPr lang="en-GB" dirty="0"/>
        </a:p>
      </dgm:t>
    </dgm:pt>
    <dgm:pt modelId="{96DC452C-A3D4-4A06-A619-1233F6EBE48E}" type="parTrans" cxnId="{DEEF3FB8-A762-42D8-A9E7-5CF8E4D52C0F}">
      <dgm:prSet/>
      <dgm:spPr/>
      <dgm:t>
        <a:bodyPr/>
        <a:lstStyle/>
        <a:p>
          <a:endParaRPr lang="en-GB"/>
        </a:p>
      </dgm:t>
    </dgm:pt>
    <dgm:pt modelId="{608F9EAC-AE01-4ECE-A001-E5900AF101E7}" type="sibTrans" cxnId="{DEEF3FB8-A762-42D8-A9E7-5CF8E4D52C0F}">
      <dgm:prSet/>
      <dgm:spPr/>
      <dgm:t>
        <a:bodyPr/>
        <a:lstStyle/>
        <a:p>
          <a:endParaRPr lang="en-GB"/>
        </a:p>
      </dgm:t>
    </dgm:pt>
    <dgm:pt modelId="{48C7E240-FA6D-47CC-9602-B6B815BB3A95}">
      <dgm:prSet phldrT="[Text]"/>
      <dgm:spPr/>
      <dgm:t>
        <a:bodyPr/>
        <a:lstStyle/>
        <a:p>
          <a:r>
            <a:rPr lang="en-US" dirty="0"/>
            <a:t>2</a:t>
          </a:r>
          <a:endParaRPr lang="en-GB" dirty="0"/>
        </a:p>
      </dgm:t>
    </dgm:pt>
    <dgm:pt modelId="{D506CC9F-DCA5-4CE3-9448-60112F05C781}" type="parTrans" cxnId="{1720E4A1-5A1B-4F5E-8DAB-2DBD3D9C397E}">
      <dgm:prSet/>
      <dgm:spPr/>
      <dgm:t>
        <a:bodyPr/>
        <a:lstStyle/>
        <a:p>
          <a:endParaRPr lang="en-GB"/>
        </a:p>
      </dgm:t>
    </dgm:pt>
    <dgm:pt modelId="{65B6F401-F547-42D2-BD01-F6F5D2847628}" type="sibTrans" cxnId="{1720E4A1-5A1B-4F5E-8DAB-2DBD3D9C397E}">
      <dgm:prSet/>
      <dgm:spPr/>
      <dgm:t>
        <a:bodyPr/>
        <a:lstStyle/>
        <a:p>
          <a:endParaRPr lang="en-GB"/>
        </a:p>
      </dgm:t>
    </dgm:pt>
    <dgm:pt modelId="{4406E033-FC32-4ED0-AD4F-0649F6D8AD95}">
      <dgm:prSet phldrT="[Text]"/>
      <dgm:spPr/>
      <dgm:t>
        <a:bodyPr/>
        <a:lstStyle/>
        <a:p>
          <a:r>
            <a:rPr lang="en-US" dirty="0"/>
            <a:t>Panel Discussion</a:t>
          </a:r>
          <a:endParaRPr lang="en-GB" dirty="0"/>
        </a:p>
      </dgm:t>
    </dgm:pt>
    <dgm:pt modelId="{929F344C-270B-4EA5-8539-E2575DF39FCA}" type="parTrans" cxnId="{8EA9D5F5-DAAF-455F-97D6-040556453324}">
      <dgm:prSet/>
      <dgm:spPr/>
      <dgm:t>
        <a:bodyPr/>
        <a:lstStyle/>
        <a:p>
          <a:endParaRPr lang="en-GB"/>
        </a:p>
      </dgm:t>
    </dgm:pt>
    <dgm:pt modelId="{08FC7F93-C10C-4FF3-95EF-A6359C531ABA}" type="sibTrans" cxnId="{8EA9D5F5-DAAF-455F-97D6-040556453324}">
      <dgm:prSet/>
      <dgm:spPr/>
      <dgm:t>
        <a:bodyPr/>
        <a:lstStyle/>
        <a:p>
          <a:endParaRPr lang="en-GB"/>
        </a:p>
      </dgm:t>
    </dgm:pt>
    <dgm:pt modelId="{AE193AD9-5140-43DD-AA2C-E8680E2ABACF}">
      <dgm:prSet phldrT="[Text]"/>
      <dgm:spPr/>
      <dgm:t>
        <a:bodyPr/>
        <a:lstStyle/>
        <a:p>
          <a:r>
            <a:rPr lang="en-US" dirty="0"/>
            <a:t>Formulation of Multi Agency Youth Action Plan </a:t>
          </a:r>
          <a:endParaRPr lang="en-GB" dirty="0"/>
        </a:p>
      </dgm:t>
    </dgm:pt>
    <dgm:pt modelId="{AE78F0BD-DF7A-49DA-9A08-489738661B8C}" type="parTrans" cxnId="{22E73C0D-9652-43CB-9FD5-DA7633AA10BC}">
      <dgm:prSet/>
      <dgm:spPr/>
      <dgm:t>
        <a:bodyPr/>
        <a:lstStyle/>
        <a:p>
          <a:endParaRPr lang="en-GB"/>
        </a:p>
      </dgm:t>
    </dgm:pt>
    <dgm:pt modelId="{74DF21C5-B6C5-4AA2-A342-033EC9ED29B4}" type="sibTrans" cxnId="{22E73C0D-9652-43CB-9FD5-DA7633AA10BC}">
      <dgm:prSet/>
      <dgm:spPr/>
      <dgm:t>
        <a:bodyPr/>
        <a:lstStyle/>
        <a:p>
          <a:endParaRPr lang="en-GB"/>
        </a:p>
      </dgm:t>
    </dgm:pt>
    <dgm:pt modelId="{879D61AF-5182-4845-A630-3354E0A9E683}">
      <dgm:prSet phldrT="[Text]"/>
      <dgm:spPr/>
      <dgm:t>
        <a:bodyPr/>
        <a:lstStyle/>
        <a:p>
          <a:r>
            <a:rPr lang="en-US" dirty="0"/>
            <a:t>3</a:t>
          </a:r>
          <a:endParaRPr lang="en-GB" dirty="0"/>
        </a:p>
      </dgm:t>
    </dgm:pt>
    <dgm:pt modelId="{4B79DA9D-0A02-4C5F-B099-F8373D2E45AD}" type="parTrans" cxnId="{4B97F768-0D9E-43B7-AAAA-25576D0DF173}">
      <dgm:prSet/>
      <dgm:spPr/>
      <dgm:t>
        <a:bodyPr/>
        <a:lstStyle/>
        <a:p>
          <a:endParaRPr lang="en-GB"/>
        </a:p>
      </dgm:t>
    </dgm:pt>
    <dgm:pt modelId="{E810368B-5322-4518-B8C3-B117502ED876}" type="sibTrans" cxnId="{4B97F768-0D9E-43B7-AAAA-25576D0DF173}">
      <dgm:prSet/>
      <dgm:spPr/>
      <dgm:t>
        <a:bodyPr/>
        <a:lstStyle/>
        <a:p>
          <a:endParaRPr lang="en-GB"/>
        </a:p>
      </dgm:t>
    </dgm:pt>
    <dgm:pt modelId="{F0C4B9A5-7946-4714-BBF2-0DF68EAAA555}">
      <dgm:prSet phldrT="[Text]"/>
      <dgm:spPr/>
      <dgm:t>
        <a:bodyPr/>
        <a:lstStyle/>
        <a:p>
          <a:r>
            <a:rPr lang="en-US" dirty="0"/>
            <a:t>SOS assessment / intervention</a:t>
          </a:r>
          <a:endParaRPr lang="en-GB" dirty="0"/>
        </a:p>
      </dgm:t>
    </dgm:pt>
    <dgm:pt modelId="{6FE65DAB-35A1-40A3-BF85-1596DBC2E151}" type="parTrans" cxnId="{BC2C6F05-E6B4-4EEE-A63E-9BA9CB325B2C}">
      <dgm:prSet/>
      <dgm:spPr/>
      <dgm:t>
        <a:bodyPr/>
        <a:lstStyle/>
        <a:p>
          <a:endParaRPr lang="en-GB"/>
        </a:p>
      </dgm:t>
    </dgm:pt>
    <dgm:pt modelId="{D8FC2E8A-AB1A-406B-A9F5-AAA2C0A9BA9A}" type="sibTrans" cxnId="{BC2C6F05-E6B4-4EEE-A63E-9BA9CB325B2C}">
      <dgm:prSet/>
      <dgm:spPr/>
      <dgm:t>
        <a:bodyPr/>
        <a:lstStyle/>
        <a:p>
          <a:endParaRPr lang="en-GB"/>
        </a:p>
      </dgm:t>
    </dgm:pt>
    <dgm:pt modelId="{B7B4FAE6-5B32-409F-8B63-93A6AEB95B31}">
      <dgm:prSet phldrT="[Text]"/>
      <dgm:spPr/>
      <dgm:t>
        <a:bodyPr/>
        <a:lstStyle/>
        <a:p>
          <a:r>
            <a:rPr lang="en-US" dirty="0"/>
            <a:t>Review process via panel </a:t>
          </a:r>
          <a:endParaRPr lang="en-GB" dirty="0"/>
        </a:p>
      </dgm:t>
    </dgm:pt>
    <dgm:pt modelId="{62CF9FCE-1841-43CA-BF72-28183DD3E823}" type="parTrans" cxnId="{A8FFF9F8-A67D-4134-8762-A00317D75EC9}">
      <dgm:prSet/>
      <dgm:spPr/>
      <dgm:t>
        <a:bodyPr/>
        <a:lstStyle/>
        <a:p>
          <a:endParaRPr lang="en-GB"/>
        </a:p>
      </dgm:t>
    </dgm:pt>
    <dgm:pt modelId="{DE52EC14-7570-4004-B91F-CB76B18D98E3}" type="sibTrans" cxnId="{A8FFF9F8-A67D-4134-8762-A00317D75EC9}">
      <dgm:prSet/>
      <dgm:spPr/>
      <dgm:t>
        <a:bodyPr/>
        <a:lstStyle/>
        <a:p>
          <a:endParaRPr lang="en-GB"/>
        </a:p>
      </dgm:t>
    </dgm:pt>
    <dgm:pt modelId="{BF29BE3F-1DC4-4CD1-A99B-44BC424BE19D}" type="pres">
      <dgm:prSet presAssocID="{75E9C909-D4AB-45D9-ABFD-76373BC839BB}" presName="linearFlow" presStyleCnt="0">
        <dgm:presLayoutVars>
          <dgm:dir/>
          <dgm:animLvl val="lvl"/>
          <dgm:resizeHandles val="exact"/>
        </dgm:presLayoutVars>
      </dgm:prSet>
      <dgm:spPr/>
    </dgm:pt>
    <dgm:pt modelId="{5A565CD1-8C77-47BE-AD4B-7D8E75FD4CD5}" type="pres">
      <dgm:prSet presAssocID="{60BADB04-2197-48B6-B3E1-F47E4946C549}" presName="composite" presStyleCnt="0"/>
      <dgm:spPr/>
    </dgm:pt>
    <dgm:pt modelId="{0196CDF1-9394-48D4-9563-A4314CEB1C7B}" type="pres">
      <dgm:prSet presAssocID="{60BADB04-2197-48B6-B3E1-F47E4946C549}" presName="parentText" presStyleLbl="alignNode1" presStyleIdx="0" presStyleCnt="3">
        <dgm:presLayoutVars>
          <dgm:chMax val="1"/>
          <dgm:bulletEnabled val="1"/>
        </dgm:presLayoutVars>
      </dgm:prSet>
      <dgm:spPr/>
    </dgm:pt>
    <dgm:pt modelId="{4401E913-BCCF-4E09-9F69-35C0CB081FC9}" type="pres">
      <dgm:prSet presAssocID="{60BADB04-2197-48B6-B3E1-F47E4946C549}" presName="descendantText" presStyleLbl="alignAcc1" presStyleIdx="0" presStyleCnt="3">
        <dgm:presLayoutVars>
          <dgm:bulletEnabled val="1"/>
        </dgm:presLayoutVars>
      </dgm:prSet>
      <dgm:spPr/>
    </dgm:pt>
    <dgm:pt modelId="{F5A10372-86F0-462E-89E5-6DE4115145A1}" type="pres">
      <dgm:prSet presAssocID="{A040FDD9-F824-465F-97F8-23122BF3ABB3}" presName="sp" presStyleCnt="0"/>
      <dgm:spPr/>
    </dgm:pt>
    <dgm:pt modelId="{7CCDFB4D-84CC-48C8-8358-2C4950111002}" type="pres">
      <dgm:prSet presAssocID="{48C7E240-FA6D-47CC-9602-B6B815BB3A95}" presName="composite" presStyleCnt="0"/>
      <dgm:spPr/>
    </dgm:pt>
    <dgm:pt modelId="{088EE51A-564E-4907-9463-67290392B010}" type="pres">
      <dgm:prSet presAssocID="{48C7E240-FA6D-47CC-9602-B6B815BB3A95}" presName="parentText" presStyleLbl="alignNode1" presStyleIdx="1" presStyleCnt="3">
        <dgm:presLayoutVars>
          <dgm:chMax val="1"/>
          <dgm:bulletEnabled val="1"/>
        </dgm:presLayoutVars>
      </dgm:prSet>
      <dgm:spPr/>
    </dgm:pt>
    <dgm:pt modelId="{9D762E87-8D25-45C1-9E2E-FA99DEAB3EA0}" type="pres">
      <dgm:prSet presAssocID="{48C7E240-FA6D-47CC-9602-B6B815BB3A95}" presName="descendantText" presStyleLbl="alignAcc1" presStyleIdx="1" presStyleCnt="3">
        <dgm:presLayoutVars>
          <dgm:bulletEnabled val="1"/>
        </dgm:presLayoutVars>
      </dgm:prSet>
      <dgm:spPr/>
    </dgm:pt>
    <dgm:pt modelId="{DFE73E04-AD20-454D-B116-8038C1CEE8F5}" type="pres">
      <dgm:prSet presAssocID="{65B6F401-F547-42D2-BD01-F6F5D2847628}" presName="sp" presStyleCnt="0"/>
      <dgm:spPr/>
    </dgm:pt>
    <dgm:pt modelId="{047882A2-E70F-4B3C-B89A-7F8AAFBCF6F8}" type="pres">
      <dgm:prSet presAssocID="{879D61AF-5182-4845-A630-3354E0A9E683}" presName="composite" presStyleCnt="0"/>
      <dgm:spPr/>
    </dgm:pt>
    <dgm:pt modelId="{7AD6E724-82D6-4535-9607-94C05A3D078F}" type="pres">
      <dgm:prSet presAssocID="{879D61AF-5182-4845-A630-3354E0A9E683}" presName="parentText" presStyleLbl="alignNode1" presStyleIdx="2" presStyleCnt="3">
        <dgm:presLayoutVars>
          <dgm:chMax val="1"/>
          <dgm:bulletEnabled val="1"/>
        </dgm:presLayoutVars>
      </dgm:prSet>
      <dgm:spPr/>
    </dgm:pt>
    <dgm:pt modelId="{59A3EFC1-58A1-4F5F-A23D-22BDBFCD7B4E}" type="pres">
      <dgm:prSet presAssocID="{879D61AF-5182-4845-A630-3354E0A9E683}" presName="descendantText" presStyleLbl="alignAcc1" presStyleIdx="2" presStyleCnt="3">
        <dgm:presLayoutVars>
          <dgm:bulletEnabled val="1"/>
        </dgm:presLayoutVars>
      </dgm:prSet>
      <dgm:spPr/>
    </dgm:pt>
  </dgm:ptLst>
  <dgm:cxnLst>
    <dgm:cxn modelId="{BC2C6F05-E6B4-4EEE-A63E-9BA9CB325B2C}" srcId="{879D61AF-5182-4845-A630-3354E0A9E683}" destId="{F0C4B9A5-7946-4714-BBF2-0DF68EAAA555}" srcOrd="0" destOrd="0" parTransId="{6FE65DAB-35A1-40A3-BF85-1596DBC2E151}" sibTransId="{D8FC2E8A-AB1A-406B-A9F5-AAA2C0A9BA9A}"/>
    <dgm:cxn modelId="{22E73C0D-9652-43CB-9FD5-DA7633AA10BC}" srcId="{48C7E240-FA6D-47CC-9602-B6B815BB3A95}" destId="{AE193AD9-5140-43DD-AA2C-E8680E2ABACF}" srcOrd="1" destOrd="0" parTransId="{AE78F0BD-DF7A-49DA-9A08-489738661B8C}" sibTransId="{74DF21C5-B6C5-4AA2-A342-033EC9ED29B4}"/>
    <dgm:cxn modelId="{125B293B-1499-4161-B7F0-5BE9584D3865}" type="presOf" srcId="{AE193AD9-5140-43DD-AA2C-E8680E2ABACF}" destId="{9D762E87-8D25-45C1-9E2E-FA99DEAB3EA0}" srcOrd="0" destOrd="1" presId="urn:microsoft.com/office/officeart/2005/8/layout/chevron2"/>
    <dgm:cxn modelId="{3A072962-E6BF-4411-BA63-C0BC61B0478F}" type="presOf" srcId="{48C7E240-FA6D-47CC-9602-B6B815BB3A95}" destId="{088EE51A-564E-4907-9463-67290392B010}" srcOrd="0" destOrd="0" presId="urn:microsoft.com/office/officeart/2005/8/layout/chevron2"/>
    <dgm:cxn modelId="{1ED7B644-1B67-42CF-8102-A3A93E4E4AB1}" type="presOf" srcId="{F0C4B9A5-7946-4714-BBF2-0DF68EAAA555}" destId="{59A3EFC1-58A1-4F5F-A23D-22BDBFCD7B4E}" srcOrd="0" destOrd="0" presId="urn:microsoft.com/office/officeart/2005/8/layout/chevron2"/>
    <dgm:cxn modelId="{4B97F768-0D9E-43B7-AAAA-25576D0DF173}" srcId="{75E9C909-D4AB-45D9-ABFD-76373BC839BB}" destId="{879D61AF-5182-4845-A630-3354E0A9E683}" srcOrd="2" destOrd="0" parTransId="{4B79DA9D-0A02-4C5F-B099-F8373D2E45AD}" sibTransId="{E810368B-5322-4518-B8C3-B117502ED876}"/>
    <dgm:cxn modelId="{E542DC93-E44C-4B42-AFE7-BAB95129345A}" type="presOf" srcId="{B7B4FAE6-5B32-409F-8B63-93A6AEB95B31}" destId="{59A3EFC1-58A1-4F5F-A23D-22BDBFCD7B4E}" srcOrd="0" destOrd="1" presId="urn:microsoft.com/office/officeart/2005/8/layout/chevron2"/>
    <dgm:cxn modelId="{1720E4A1-5A1B-4F5E-8DAB-2DBD3D9C397E}" srcId="{75E9C909-D4AB-45D9-ABFD-76373BC839BB}" destId="{48C7E240-FA6D-47CC-9602-B6B815BB3A95}" srcOrd="1" destOrd="0" parTransId="{D506CC9F-DCA5-4CE3-9448-60112F05C781}" sibTransId="{65B6F401-F547-42D2-BD01-F6F5D2847628}"/>
    <dgm:cxn modelId="{4E3386A9-21BC-41F4-B2A9-05C0A3F18B21}" type="presOf" srcId="{4406E033-FC32-4ED0-AD4F-0649F6D8AD95}" destId="{9D762E87-8D25-45C1-9E2E-FA99DEAB3EA0}" srcOrd="0" destOrd="0" presId="urn:microsoft.com/office/officeart/2005/8/layout/chevron2"/>
    <dgm:cxn modelId="{8D2EA4AA-0A87-4E3B-B34E-47BCB281CC42}" type="presOf" srcId="{427984F3-83C8-4257-ABA2-639FCB183E06}" destId="{4401E913-BCCF-4E09-9F69-35C0CB081FC9}" srcOrd="0" destOrd="0" presId="urn:microsoft.com/office/officeart/2005/8/layout/chevron2"/>
    <dgm:cxn modelId="{B610A2B5-3DC3-4328-A859-0EC301742734}" type="presOf" srcId="{879D61AF-5182-4845-A630-3354E0A9E683}" destId="{7AD6E724-82D6-4535-9607-94C05A3D078F}" srcOrd="0" destOrd="0" presId="urn:microsoft.com/office/officeart/2005/8/layout/chevron2"/>
    <dgm:cxn modelId="{6EC7E9B6-232A-4647-A4B3-94D71B79E20A}" srcId="{75E9C909-D4AB-45D9-ABFD-76373BC839BB}" destId="{60BADB04-2197-48B6-B3E1-F47E4946C549}" srcOrd="0" destOrd="0" parTransId="{203F9F96-C77A-4BAC-B4AB-93F3484A8448}" sibTransId="{A040FDD9-F824-465F-97F8-23122BF3ABB3}"/>
    <dgm:cxn modelId="{DEEF3FB8-A762-42D8-A9E7-5CF8E4D52C0F}" srcId="{60BADB04-2197-48B6-B3E1-F47E4946C549}" destId="{427984F3-83C8-4257-ABA2-639FCB183E06}" srcOrd="0" destOrd="0" parTransId="{96DC452C-A3D4-4A06-A619-1233F6EBE48E}" sibTransId="{608F9EAC-AE01-4ECE-A001-E5900AF101E7}"/>
    <dgm:cxn modelId="{A7BF3ED6-3658-41C1-8543-C019F15C3E49}" type="presOf" srcId="{75E9C909-D4AB-45D9-ABFD-76373BC839BB}" destId="{BF29BE3F-1DC4-4CD1-A99B-44BC424BE19D}" srcOrd="0" destOrd="0" presId="urn:microsoft.com/office/officeart/2005/8/layout/chevron2"/>
    <dgm:cxn modelId="{94E2FEF4-4C83-469D-AF7E-3763CBA34D40}" type="presOf" srcId="{60BADB04-2197-48B6-B3E1-F47E4946C549}" destId="{0196CDF1-9394-48D4-9563-A4314CEB1C7B}" srcOrd="0" destOrd="0" presId="urn:microsoft.com/office/officeart/2005/8/layout/chevron2"/>
    <dgm:cxn modelId="{8EA9D5F5-DAAF-455F-97D6-040556453324}" srcId="{48C7E240-FA6D-47CC-9602-B6B815BB3A95}" destId="{4406E033-FC32-4ED0-AD4F-0649F6D8AD95}" srcOrd="0" destOrd="0" parTransId="{929F344C-270B-4EA5-8539-E2575DF39FCA}" sibTransId="{08FC7F93-C10C-4FF3-95EF-A6359C531ABA}"/>
    <dgm:cxn modelId="{A8FFF9F8-A67D-4134-8762-A00317D75EC9}" srcId="{879D61AF-5182-4845-A630-3354E0A9E683}" destId="{B7B4FAE6-5B32-409F-8B63-93A6AEB95B31}" srcOrd="1" destOrd="0" parTransId="{62CF9FCE-1841-43CA-BF72-28183DD3E823}" sibTransId="{DE52EC14-7570-4004-B91F-CB76B18D98E3}"/>
    <dgm:cxn modelId="{23E6D25F-5ABD-4254-8A76-5FDEB76EBC87}" type="presParOf" srcId="{BF29BE3F-1DC4-4CD1-A99B-44BC424BE19D}" destId="{5A565CD1-8C77-47BE-AD4B-7D8E75FD4CD5}" srcOrd="0" destOrd="0" presId="urn:microsoft.com/office/officeart/2005/8/layout/chevron2"/>
    <dgm:cxn modelId="{E25CD271-3084-4293-8D33-85D040CA942F}" type="presParOf" srcId="{5A565CD1-8C77-47BE-AD4B-7D8E75FD4CD5}" destId="{0196CDF1-9394-48D4-9563-A4314CEB1C7B}" srcOrd="0" destOrd="0" presId="urn:microsoft.com/office/officeart/2005/8/layout/chevron2"/>
    <dgm:cxn modelId="{69CE3E06-64DF-4D28-A9E3-B33F5008A274}" type="presParOf" srcId="{5A565CD1-8C77-47BE-AD4B-7D8E75FD4CD5}" destId="{4401E913-BCCF-4E09-9F69-35C0CB081FC9}" srcOrd="1" destOrd="0" presId="urn:microsoft.com/office/officeart/2005/8/layout/chevron2"/>
    <dgm:cxn modelId="{E012C637-E6D7-4A47-92F9-7F55EF0D1D21}" type="presParOf" srcId="{BF29BE3F-1DC4-4CD1-A99B-44BC424BE19D}" destId="{F5A10372-86F0-462E-89E5-6DE4115145A1}" srcOrd="1" destOrd="0" presId="urn:microsoft.com/office/officeart/2005/8/layout/chevron2"/>
    <dgm:cxn modelId="{FF7BBEDC-74BC-42B8-A4A1-1DB4CC3774D5}" type="presParOf" srcId="{BF29BE3F-1DC4-4CD1-A99B-44BC424BE19D}" destId="{7CCDFB4D-84CC-48C8-8358-2C4950111002}" srcOrd="2" destOrd="0" presId="urn:microsoft.com/office/officeart/2005/8/layout/chevron2"/>
    <dgm:cxn modelId="{55966EF9-ABFE-4061-9818-BA11260D9246}" type="presParOf" srcId="{7CCDFB4D-84CC-48C8-8358-2C4950111002}" destId="{088EE51A-564E-4907-9463-67290392B010}" srcOrd="0" destOrd="0" presId="urn:microsoft.com/office/officeart/2005/8/layout/chevron2"/>
    <dgm:cxn modelId="{B0B7FCB2-9552-42FE-A3B5-48F7F9052D5C}" type="presParOf" srcId="{7CCDFB4D-84CC-48C8-8358-2C4950111002}" destId="{9D762E87-8D25-45C1-9E2E-FA99DEAB3EA0}" srcOrd="1" destOrd="0" presId="urn:microsoft.com/office/officeart/2005/8/layout/chevron2"/>
    <dgm:cxn modelId="{73572C54-92A4-4754-862E-22918F43E313}" type="presParOf" srcId="{BF29BE3F-1DC4-4CD1-A99B-44BC424BE19D}" destId="{DFE73E04-AD20-454D-B116-8038C1CEE8F5}" srcOrd="3" destOrd="0" presId="urn:microsoft.com/office/officeart/2005/8/layout/chevron2"/>
    <dgm:cxn modelId="{BE5C5962-9227-4410-9FCE-7134FDBEEB27}" type="presParOf" srcId="{BF29BE3F-1DC4-4CD1-A99B-44BC424BE19D}" destId="{047882A2-E70F-4B3C-B89A-7F8AAFBCF6F8}" srcOrd="4" destOrd="0" presId="urn:microsoft.com/office/officeart/2005/8/layout/chevron2"/>
    <dgm:cxn modelId="{F83DD1DF-3035-4226-905B-E59C77672616}" type="presParOf" srcId="{047882A2-E70F-4B3C-B89A-7F8AAFBCF6F8}" destId="{7AD6E724-82D6-4535-9607-94C05A3D078F}" srcOrd="0" destOrd="0" presId="urn:microsoft.com/office/officeart/2005/8/layout/chevron2"/>
    <dgm:cxn modelId="{E41DD17A-BA58-4A34-ACEE-F0D690E93D0B}" type="presParOf" srcId="{047882A2-E70F-4B3C-B89A-7F8AAFBCF6F8}" destId="{59A3EFC1-58A1-4F5F-A23D-22BDBFCD7B4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A16351-AF1D-41F0-AB60-1E1B9A81CBF0}"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GB"/>
        </a:p>
      </dgm:t>
    </dgm:pt>
    <dgm:pt modelId="{515952F5-7A8F-4E66-90A1-DD1E7839A1D7}">
      <dgm:prSet phldrT="[Text]"/>
      <dgm:spPr/>
      <dgm:t>
        <a:bodyPr/>
        <a:lstStyle/>
        <a:p>
          <a:r>
            <a:rPr lang="en-US" dirty="0">
              <a:solidFill>
                <a:schemeClr val="tx1"/>
              </a:solidFill>
            </a:rPr>
            <a:t>Initial Referral Form</a:t>
          </a:r>
          <a:endParaRPr lang="en-GB" dirty="0">
            <a:solidFill>
              <a:schemeClr val="tx1"/>
            </a:solidFill>
          </a:endParaRPr>
        </a:p>
      </dgm:t>
    </dgm:pt>
    <dgm:pt modelId="{707959C8-F51C-4D94-8B79-F8863AF0DB40}" type="parTrans" cxnId="{310EC1F6-A6B0-43BF-8F3F-A4053CE1EE54}">
      <dgm:prSet/>
      <dgm:spPr/>
      <dgm:t>
        <a:bodyPr/>
        <a:lstStyle/>
        <a:p>
          <a:endParaRPr lang="en-GB"/>
        </a:p>
      </dgm:t>
    </dgm:pt>
    <dgm:pt modelId="{EEFB9B29-E303-45D9-87ED-CF542C8E3628}" type="sibTrans" cxnId="{310EC1F6-A6B0-43BF-8F3F-A4053CE1EE54}">
      <dgm:prSet/>
      <dgm:spPr/>
      <dgm:t>
        <a:bodyPr/>
        <a:lstStyle/>
        <a:p>
          <a:endParaRPr lang="en-GB"/>
        </a:p>
      </dgm:t>
    </dgm:pt>
    <dgm:pt modelId="{23C72A0B-9A86-48EB-A167-C1B4CD4382EC}">
      <dgm:prSet phldrT="[Text]"/>
      <dgm:spPr/>
      <dgm:t>
        <a:bodyPr/>
        <a:lstStyle/>
        <a:p>
          <a:r>
            <a:rPr lang="en-US" dirty="0">
              <a:solidFill>
                <a:schemeClr val="tx1"/>
              </a:solidFill>
            </a:rPr>
            <a:t>Vulnerability Risk Assessment</a:t>
          </a:r>
          <a:endParaRPr lang="en-GB" dirty="0">
            <a:solidFill>
              <a:schemeClr val="tx1"/>
            </a:solidFill>
          </a:endParaRPr>
        </a:p>
      </dgm:t>
    </dgm:pt>
    <dgm:pt modelId="{FD2DD633-BACE-4E87-945B-8A9344D99A55}" type="parTrans" cxnId="{F9DF3B64-AA11-454D-86FF-CA85C60839E3}">
      <dgm:prSet/>
      <dgm:spPr/>
      <dgm:t>
        <a:bodyPr/>
        <a:lstStyle/>
        <a:p>
          <a:endParaRPr lang="en-GB"/>
        </a:p>
      </dgm:t>
    </dgm:pt>
    <dgm:pt modelId="{D5D63903-A18C-4B1E-BF16-E81FBAA4DB4E}" type="sibTrans" cxnId="{F9DF3B64-AA11-454D-86FF-CA85C60839E3}">
      <dgm:prSet/>
      <dgm:spPr/>
      <dgm:t>
        <a:bodyPr/>
        <a:lstStyle/>
        <a:p>
          <a:endParaRPr lang="en-GB"/>
        </a:p>
      </dgm:t>
    </dgm:pt>
    <dgm:pt modelId="{AA5B1C7F-E4BD-41B2-9D93-A400C08B2315}">
      <dgm:prSet phldrT="[Text]"/>
      <dgm:spPr/>
      <dgm:t>
        <a:bodyPr/>
        <a:lstStyle/>
        <a:p>
          <a:r>
            <a:rPr lang="en-US" dirty="0">
              <a:solidFill>
                <a:schemeClr val="tx1"/>
              </a:solidFill>
            </a:rPr>
            <a:t>Panel Discussion</a:t>
          </a:r>
          <a:endParaRPr lang="en-GB" dirty="0">
            <a:solidFill>
              <a:schemeClr val="tx1"/>
            </a:solidFill>
          </a:endParaRPr>
        </a:p>
      </dgm:t>
    </dgm:pt>
    <dgm:pt modelId="{7EB16536-76F7-41E2-80F1-9C59C15F7B21}" type="parTrans" cxnId="{02FAC4F7-24B4-4160-8934-59C11028A21B}">
      <dgm:prSet/>
      <dgm:spPr/>
      <dgm:t>
        <a:bodyPr/>
        <a:lstStyle/>
        <a:p>
          <a:endParaRPr lang="en-GB"/>
        </a:p>
      </dgm:t>
    </dgm:pt>
    <dgm:pt modelId="{C2C564DE-FA75-4F0E-827A-8A5E5DE54898}" type="sibTrans" cxnId="{02FAC4F7-24B4-4160-8934-59C11028A21B}">
      <dgm:prSet/>
      <dgm:spPr/>
      <dgm:t>
        <a:bodyPr/>
        <a:lstStyle/>
        <a:p>
          <a:endParaRPr lang="en-GB"/>
        </a:p>
      </dgm:t>
    </dgm:pt>
    <dgm:pt modelId="{4C212F75-0F72-4D14-9ED0-09197FDA4481}">
      <dgm:prSet phldrT="[Text]"/>
      <dgm:spPr/>
      <dgm:t>
        <a:bodyPr/>
        <a:lstStyle/>
        <a:p>
          <a:r>
            <a:rPr lang="en-US" dirty="0">
              <a:solidFill>
                <a:schemeClr val="tx1"/>
              </a:solidFill>
            </a:rPr>
            <a:t>Information from referrer</a:t>
          </a:r>
          <a:endParaRPr lang="en-GB" dirty="0">
            <a:solidFill>
              <a:schemeClr val="tx1"/>
            </a:solidFill>
          </a:endParaRPr>
        </a:p>
      </dgm:t>
    </dgm:pt>
    <dgm:pt modelId="{B0B0523C-85B1-4539-8600-CDDEEB00B678}" type="parTrans" cxnId="{44FE5505-4DB5-42B2-8B13-2EC39045A550}">
      <dgm:prSet/>
      <dgm:spPr/>
      <dgm:t>
        <a:bodyPr/>
        <a:lstStyle/>
        <a:p>
          <a:endParaRPr lang="en-GB"/>
        </a:p>
      </dgm:t>
    </dgm:pt>
    <dgm:pt modelId="{AE767BC1-2240-4C9C-BBCE-5CD2619DAE0D}" type="sibTrans" cxnId="{44FE5505-4DB5-42B2-8B13-2EC39045A550}">
      <dgm:prSet/>
      <dgm:spPr/>
      <dgm:t>
        <a:bodyPr/>
        <a:lstStyle/>
        <a:p>
          <a:endParaRPr lang="en-GB"/>
        </a:p>
      </dgm:t>
    </dgm:pt>
    <dgm:pt modelId="{32591625-52F7-422C-8318-E99443EE9A09}">
      <dgm:prSet phldrT="[Text]"/>
      <dgm:spPr/>
      <dgm:t>
        <a:bodyPr/>
        <a:lstStyle/>
        <a:p>
          <a:r>
            <a:rPr lang="en-US" dirty="0">
              <a:solidFill>
                <a:schemeClr val="tx1"/>
              </a:solidFill>
            </a:rPr>
            <a:t>Panel member /SOS worker knowledge of risk and vulnerability</a:t>
          </a:r>
          <a:endParaRPr lang="en-GB" dirty="0">
            <a:solidFill>
              <a:schemeClr val="tx1"/>
            </a:solidFill>
          </a:endParaRPr>
        </a:p>
      </dgm:t>
    </dgm:pt>
    <dgm:pt modelId="{FFC880B8-2354-4C23-927E-56094F14D7FC}" type="parTrans" cxnId="{84E3095C-242A-47A3-BE74-92E4D0B0D645}">
      <dgm:prSet/>
      <dgm:spPr/>
      <dgm:t>
        <a:bodyPr/>
        <a:lstStyle/>
        <a:p>
          <a:endParaRPr lang="en-GB"/>
        </a:p>
      </dgm:t>
    </dgm:pt>
    <dgm:pt modelId="{22C1DB9C-5B66-4B25-B695-8B038DF87565}" type="sibTrans" cxnId="{84E3095C-242A-47A3-BE74-92E4D0B0D645}">
      <dgm:prSet/>
      <dgm:spPr/>
      <dgm:t>
        <a:bodyPr/>
        <a:lstStyle/>
        <a:p>
          <a:endParaRPr lang="en-GB"/>
        </a:p>
      </dgm:t>
    </dgm:pt>
    <dgm:pt modelId="{29507F1B-9999-4460-8F59-C9B9506FA5A8}">
      <dgm:prSet/>
      <dgm:spPr/>
      <dgm:t>
        <a:bodyPr/>
        <a:lstStyle/>
        <a:p>
          <a:r>
            <a:rPr lang="en-US" dirty="0"/>
            <a:t>Cases accepted by Panel have an immediate agreed multi agency action plan </a:t>
          </a:r>
          <a:endParaRPr lang="en-GB" dirty="0"/>
        </a:p>
      </dgm:t>
    </dgm:pt>
    <dgm:pt modelId="{B01D115F-DA2D-46F8-A09D-223EBD56DDF7}" type="parTrans" cxnId="{B824A732-3553-4C81-97F2-926D2607BF8F}">
      <dgm:prSet/>
      <dgm:spPr/>
      <dgm:t>
        <a:bodyPr/>
        <a:lstStyle/>
        <a:p>
          <a:endParaRPr lang="en-GB"/>
        </a:p>
      </dgm:t>
    </dgm:pt>
    <dgm:pt modelId="{09B1FEC6-4338-4571-8302-D3E094E7159A}" type="sibTrans" cxnId="{B824A732-3553-4C81-97F2-926D2607BF8F}">
      <dgm:prSet/>
      <dgm:spPr/>
      <dgm:t>
        <a:bodyPr/>
        <a:lstStyle/>
        <a:p>
          <a:endParaRPr lang="en-GB"/>
        </a:p>
      </dgm:t>
    </dgm:pt>
    <dgm:pt modelId="{A2FD2402-C873-40EA-BC0F-2CE69CFE0FCD}" type="pres">
      <dgm:prSet presAssocID="{B9A16351-AF1D-41F0-AB60-1E1B9A81CBF0}" presName="diagram" presStyleCnt="0">
        <dgm:presLayoutVars>
          <dgm:dir/>
          <dgm:resizeHandles val="exact"/>
        </dgm:presLayoutVars>
      </dgm:prSet>
      <dgm:spPr/>
    </dgm:pt>
    <dgm:pt modelId="{824A7F49-3F03-4761-92DE-AC7D89217B09}" type="pres">
      <dgm:prSet presAssocID="{515952F5-7A8F-4E66-90A1-DD1E7839A1D7}" presName="node" presStyleLbl="node1" presStyleIdx="0" presStyleCnt="6">
        <dgm:presLayoutVars>
          <dgm:bulletEnabled val="1"/>
        </dgm:presLayoutVars>
      </dgm:prSet>
      <dgm:spPr/>
    </dgm:pt>
    <dgm:pt modelId="{16F6A54C-6284-48CF-837E-BE9881BDA20E}" type="pres">
      <dgm:prSet presAssocID="{EEFB9B29-E303-45D9-87ED-CF542C8E3628}" presName="sibTrans" presStyleCnt="0"/>
      <dgm:spPr/>
    </dgm:pt>
    <dgm:pt modelId="{7B267043-A2DD-4D44-99D2-40674221FB0E}" type="pres">
      <dgm:prSet presAssocID="{23C72A0B-9A86-48EB-A167-C1B4CD4382EC}" presName="node" presStyleLbl="node1" presStyleIdx="1" presStyleCnt="6">
        <dgm:presLayoutVars>
          <dgm:bulletEnabled val="1"/>
        </dgm:presLayoutVars>
      </dgm:prSet>
      <dgm:spPr/>
    </dgm:pt>
    <dgm:pt modelId="{1BBB8DCC-33F2-47BB-95D8-D934AE98F340}" type="pres">
      <dgm:prSet presAssocID="{D5D63903-A18C-4B1E-BF16-E81FBAA4DB4E}" presName="sibTrans" presStyleCnt="0"/>
      <dgm:spPr/>
    </dgm:pt>
    <dgm:pt modelId="{94FA8130-0975-46BB-A9D4-43856CFE39A7}" type="pres">
      <dgm:prSet presAssocID="{AA5B1C7F-E4BD-41B2-9D93-A400C08B2315}" presName="node" presStyleLbl="node1" presStyleIdx="2" presStyleCnt="6">
        <dgm:presLayoutVars>
          <dgm:bulletEnabled val="1"/>
        </dgm:presLayoutVars>
      </dgm:prSet>
      <dgm:spPr/>
    </dgm:pt>
    <dgm:pt modelId="{BEE6E932-0EF0-4740-90E3-B4EF5B40EC44}" type="pres">
      <dgm:prSet presAssocID="{C2C564DE-FA75-4F0E-827A-8A5E5DE54898}" presName="sibTrans" presStyleCnt="0"/>
      <dgm:spPr/>
    </dgm:pt>
    <dgm:pt modelId="{C5C1FD6F-120B-4B05-B3DC-EB32C727417A}" type="pres">
      <dgm:prSet presAssocID="{4C212F75-0F72-4D14-9ED0-09197FDA4481}" presName="node" presStyleLbl="node1" presStyleIdx="3" presStyleCnt="6">
        <dgm:presLayoutVars>
          <dgm:bulletEnabled val="1"/>
        </dgm:presLayoutVars>
      </dgm:prSet>
      <dgm:spPr/>
    </dgm:pt>
    <dgm:pt modelId="{A855ABCA-09D4-4ACF-B314-A0FAB606096A}" type="pres">
      <dgm:prSet presAssocID="{AE767BC1-2240-4C9C-BBCE-5CD2619DAE0D}" presName="sibTrans" presStyleCnt="0"/>
      <dgm:spPr/>
    </dgm:pt>
    <dgm:pt modelId="{8192F060-5670-4425-8578-02588D25643E}" type="pres">
      <dgm:prSet presAssocID="{32591625-52F7-422C-8318-E99443EE9A09}" presName="node" presStyleLbl="node1" presStyleIdx="4" presStyleCnt="6">
        <dgm:presLayoutVars>
          <dgm:bulletEnabled val="1"/>
        </dgm:presLayoutVars>
      </dgm:prSet>
      <dgm:spPr/>
    </dgm:pt>
    <dgm:pt modelId="{B8332956-44DB-456A-A356-06B377D3CDF2}" type="pres">
      <dgm:prSet presAssocID="{22C1DB9C-5B66-4B25-B695-8B038DF87565}" presName="sibTrans" presStyleCnt="0"/>
      <dgm:spPr/>
    </dgm:pt>
    <dgm:pt modelId="{B4D71E1D-9993-4E2C-9AFF-4DEF021915E1}" type="pres">
      <dgm:prSet presAssocID="{29507F1B-9999-4460-8F59-C9B9506FA5A8}" presName="node" presStyleLbl="node1" presStyleIdx="5" presStyleCnt="6">
        <dgm:presLayoutVars>
          <dgm:bulletEnabled val="1"/>
        </dgm:presLayoutVars>
      </dgm:prSet>
      <dgm:spPr/>
    </dgm:pt>
  </dgm:ptLst>
  <dgm:cxnLst>
    <dgm:cxn modelId="{44FE5505-4DB5-42B2-8B13-2EC39045A550}" srcId="{B9A16351-AF1D-41F0-AB60-1E1B9A81CBF0}" destId="{4C212F75-0F72-4D14-9ED0-09197FDA4481}" srcOrd="3" destOrd="0" parTransId="{B0B0523C-85B1-4539-8600-CDDEEB00B678}" sibTransId="{AE767BC1-2240-4C9C-BBCE-5CD2619DAE0D}"/>
    <dgm:cxn modelId="{B824A732-3553-4C81-97F2-926D2607BF8F}" srcId="{B9A16351-AF1D-41F0-AB60-1E1B9A81CBF0}" destId="{29507F1B-9999-4460-8F59-C9B9506FA5A8}" srcOrd="5" destOrd="0" parTransId="{B01D115F-DA2D-46F8-A09D-223EBD56DDF7}" sibTransId="{09B1FEC6-4338-4571-8302-D3E094E7159A}"/>
    <dgm:cxn modelId="{D22CDB39-DB0D-4D1A-B3B8-8B0B55CAE786}" type="presOf" srcId="{32591625-52F7-422C-8318-E99443EE9A09}" destId="{8192F060-5670-4425-8578-02588D25643E}" srcOrd="0" destOrd="0" presId="urn:microsoft.com/office/officeart/2005/8/layout/default"/>
    <dgm:cxn modelId="{84E3095C-242A-47A3-BE74-92E4D0B0D645}" srcId="{B9A16351-AF1D-41F0-AB60-1E1B9A81CBF0}" destId="{32591625-52F7-422C-8318-E99443EE9A09}" srcOrd="4" destOrd="0" parTransId="{FFC880B8-2354-4C23-927E-56094F14D7FC}" sibTransId="{22C1DB9C-5B66-4B25-B695-8B038DF87565}"/>
    <dgm:cxn modelId="{F9DF3B64-AA11-454D-86FF-CA85C60839E3}" srcId="{B9A16351-AF1D-41F0-AB60-1E1B9A81CBF0}" destId="{23C72A0B-9A86-48EB-A167-C1B4CD4382EC}" srcOrd="1" destOrd="0" parTransId="{FD2DD633-BACE-4E87-945B-8A9344D99A55}" sibTransId="{D5D63903-A18C-4B1E-BF16-E81FBAA4DB4E}"/>
    <dgm:cxn modelId="{E59C1565-5784-4759-8D99-EA22C49F4008}" type="presOf" srcId="{29507F1B-9999-4460-8F59-C9B9506FA5A8}" destId="{B4D71E1D-9993-4E2C-9AFF-4DEF021915E1}" srcOrd="0" destOrd="0" presId="urn:microsoft.com/office/officeart/2005/8/layout/default"/>
    <dgm:cxn modelId="{6881B445-39CE-4E74-84D7-828F2A165E06}" type="presOf" srcId="{4C212F75-0F72-4D14-9ED0-09197FDA4481}" destId="{C5C1FD6F-120B-4B05-B3DC-EB32C727417A}" srcOrd="0" destOrd="0" presId="urn:microsoft.com/office/officeart/2005/8/layout/default"/>
    <dgm:cxn modelId="{A9402A69-BC31-4D80-946F-BBB0C92D6B2C}" type="presOf" srcId="{AA5B1C7F-E4BD-41B2-9D93-A400C08B2315}" destId="{94FA8130-0975-46BB-A9D4-43856CFE39A7}" srcOrd="0" destOrd="0" presId="urn:microsoft.com/office/officeart/2005/8/layout/default"/>
    <dgm:cxn modelId="{3C9DFD4E-F075-4A46-9220-17487F08C4FE}" type="presOf" srcId="{515952F5-7A8F-4E66-90A1-DD1E7839A1D7}" destId="{824A7F49-3F03-4761-92DE-AC7D89217B09}" srcOrd="0" destOrd="0" presId="urn:microsoft.com/office/officeart/2005/8/layout/default"/>
    <dgm:cxn modelId="{A376959E-C184-4C14-A899-837B9601E472}" type="presOf" srcId="{B9A16351-AF1D-41F0-AB60-1E1B9A81CBF0}" destId="{A2FD2402-C873-40EA-BC0F-2CE69CFE0FCD}" srcOrd="0" destOrd="0" presId="urn:microsoft.com/office/officeart/2005/8/layout/default"/>
    <dgm:cxn modelId="{F46F47D0-301A-4B81-A89C-6B2CA26798EF}" type="presOf" srcId="{23C72A0B-9A86-48EB-A167-C1B4CD4382EC}" destId="{7B267043-A2DD-4D44-99D2-40674221FB0E}" srcOrd="0" destOrd="0" presId="urn:microsoft.com/office/officeart/2005/8/layout/default"/>
    <dgm:cxn modelId="{310EC1F6-A6B0-43BF-8F3F-A4053CE1EE54}" srcId="{B9A16351-AF1D-41F0-AB60-1E1B9A81CBF0}" destId="{515952F5-7A8F-4E66-90A1-DD1E7839A1D7}" srcOrd="0" destOrd="0" parTransId="{707959C8-F51C-4D94-8B79-F8863AF0DB40}" sibTransId="{EEFB9B29-E303-45D9-87ED-CF542C8E3628}"/>
    <dgm:cxn modelId="{02FAC4F7-24B4-4160-8934-59C11028A21B}" srcId="{B9A16351-AF1D-41F0-AB60-1E1B9A81CBF0}" destId="{AA5B1C7F-E4BD-41B2-9D93-A400C08B2315}" srcOrd="2" destOrd="0" parTransId="{7EB16536-76F7-41E2-80F1-9C59C15F7B21}" sibTransId="{C2C564DE-FA75-4F0E-827A-8A5E5DE54898}"/>
    <dgm:cxn modelId="{ACDCBD51-950F-499D-AB8D-F98ECCD2AD89}" type="presParOf" srcId="{A2FD2402-C873-40EA-BC0F-2CE69CFE0FCD}" destId="{824A7F49-3F03-4761-92DE-AC7D89217B09}" srcOrd="0" destOrd="0" presId="urn:microsoft.com/office/officeart/2005/8/layout/default"/>
    <dgm:cxn modelId="{61D60692-85C4-4585-986C-E94D00005BE6}" type="presParOf" srcId="{A2FD2402-C873-40EA-BC0F-2CE69CFE0FCD}" destId="{16F6A54C-6284-48CF-837E-BE9881BDA20E}" srcOrd="1" destOrd="0" presId="urn:microsoft.com/office/officeart/2005/8/layout/default"/>
    <dgm:cxn modelId="{CF3BFD72-71D6-475E-A720-9AF55BF7D3F6}" type="presParOf" srcId="{A2FD2402-C873-40EA-BC0F-2CE69CFE0FCD}" destId="{7B267043-A2DD-4D44-99D2-40674221FB0E}" srcOrd="2" destOrd="0" presId="urn:microsoft.com/office/officeart/2005/8/layout/default"/>
    <dgm:cxn modelId="{B9E64F17-A25E-45DC-A7E1-0501ED778590}" type="presParOf" srcId="{A2FD2402-C873-40EA-BC0F-2CE69CFE0FCD}" destId="{1BBB8DCC-33F2-47BB-95D8-D934AE98F340}" srcOrd="3" destOrd="0" presId="urn:microsoft.com/office/officeart/2005/8/layout/default"/>
    <dgm:cxn modelId="{4E8F3463-7AA2-4EA8-A08A-45C9C21B5E33}" type="presParOf" srcId="{A2FD2402-C873-40EA-BC0F-2CE69CFE0FCD}" destId="{94FA8130-0975-46BB-A9D4-43856CFE39A7}" srcOrd="4" destOrd="0" presId="urn:microsoft.com/office/officeart/2005/8/layout/default"/>
    <dgm:cxn modelId="{367EF117-A36F-4DA9-8AF6-8FE2570114C1}" type="presParOf" srcId="{A2FD2402-C873-40EA-BC0F-2CE69CFE0FCD}" destId="{BEE6E932-0EF0-4740-90E3-B4EF5B40EC44}" srcOrd="5" destOrd="0" presId="urn:microsoft.com/office/officeart/2005/8/layout/default"/>
    <dgm:cxn modelId="{D5121447-D280-43C1-B534-05D1DACF8DEA}" type="presParOf" srcId="{A2FD2402-C873-40EA-BC0F-2CE69CFE0FCD}" destId="{C5C1FD6F-120B-4B05-B3DC-EB32C727417A}" srcOrd="6" destOrd="0" presId="urn:microsoft.com/office/officeart/2005/8/layout/default"/>
    <dgm:cxn modelId="{2AE8712D-6AFB-47D2-B0CE-5EB9323F4895}" type="presParOf" srcId="{A2FD2402-C873-40EA-BC0F-2CE69CFE0FCD}" destId="{A855ABCA-09D4-4ACF-B314-A0FAB606096A}" srcOrd="7" destOrd="0" presId="urn:microsoft.com/office/officeart/2005/8/layout/default"/>
    <dgm:cxn modelId="{6EC84E5A-856D-4A8E-8BA9-7ABD07B2CC2F}" type="presParOf" srcId="{A2FD2402-C873-40EA-BC0F-2CE69CFE0FCD}" destId="{8192F060-5670-4425-8578-02588D25643E}" srcOrd="8" destOrd="0" presId="urn:microsoft.com/office/officeart/2005/8/layout/default"/>
    <dgm:cxn modelId="{EF5A500F-B23A-4C05-A936-18455141BE16}" type="presParOf" srcId="{A2FD2402-C873-40EA-BC0F-2CE69CFE0FCD}" destId="{B8332956-44DB-456A-A356-06B377D3CDF2}" srcOrd="9" destOrd="0" presId="urn:microsoft.com/office/officeart/2005/8/layout/default"/>
    <dgm:cxn modelId="{5D768439-6DB1-4EBD-9708-2CDB7DEBE2B0}" type="presParOf" srcId="{A2FD2402-C873-40EA-BC0F-2CE69CFE0FCD}" destId="{B4D71E1D-9993-4E2C-9AFF-4DEF021915E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B0D44D-97AF-4765-B1AC-C5D86684D17A}" type="doc">
      <dgm:prSet loTypeId="urn:microsoft.com/office/officeart/2005/8/layout/default" loCatId="list" qsTypeId="urn:microsoft.com/office/officeart/2005/8/quickstyle/simple1" qsCatId="simple" csTypeId="urn:microsoft.com/office/officeart/2005/8/colors/colorful4" csCatId="colorful" phldr="0"/>
      <dgm:spPr/>
      <dgm:t>
        <a:bodyPr/>
        <a:lstStyle/>
        <a:p>
          <a:endParaRPr lang="en-GB"/>
        </a:p>
      </dgm:t>
    </dgm:pt>
    <dgm:pt modelId="{611C7630-FC50-4FF8-BF7D-6FE883695B4C}" type="pres">
      <dgm:prSet presAssocID="{E9B0D44D-97AF-4765-B1AC-C5D86684D17A}" presName="diagram" presStyleCnt="0">
        <dgm:presLayoutVars>
          <dgm:dir/>
          <dgm:resizeHandles val="exact"/>
        </dgm:presLayoutVars>
      </dgm:prSet>
      <dgm:spPr/>
    </dgm:pt>
  </dgm:ptLst>
  <dgm:cxnLst>
    <dgm:cxn modelId="{99562DAA-0B8B-447A-ADE3-B4C2F7BC1E88}" type="presOf" srcId="{E9B0D44D-97AF-4765-B1AC-C5D86684D17A}" destId="{611C7630-FC50-4FF8-BF7D-6FE883695B4C}"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0DD5F2-C6DE-41D6-B777-94D1BA190837}">
      <dsp:nvSpPr>
        <dsp:cNvPr id="0" name=""/>
        <dsp:cNvSpPr/>
      </dsp:nvSpPr>
      <dsp:spPr>
        <a:xfrm>
          <a:off x="0" y="109258"/>
          <a:ext cx="2539999" cy="152400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South West Herts </a:t>
          </a:r>
          <a:endParaRPr lang="en-GB" sz="3000" kern="1200" dirty="0"/>
        </a:p>
      </dsp:txBody>
      <dsp:txXfrm>
        <a:off x="0" y="109258"/>
        <a:ext cx="2539999" cy="1524000"/>
      </dsp:txXfrm>
    </dsp:sp>
    <dsp:sp modelId="{1B9A7BD1-A85D-48FD-86C7-DABC9DAFCA71}">
      <dsp:nvSpPr>
        <dsp:cNvPr id="0" name=""/>
        <dsp:cNvSpPr/>
      </dsp:nvSpPr>
      <dsp:spPr>
        <a:xfrm>
          <a:off x="2794000" y="109258"/>
          <a:ext cx="2539999" cy="1524000"/>
        </a:xfrm>
        <a:prstGeom prst="rect">
          <a:avLst/>
        </a:prstGeom>
        <a:solidFill>
          <a:schemeClr val="accent4">
            <a:hueOff val="2450223"/>
            <a:satOff val="-10194"/>
            <a:lumOff val="24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St Albans and Dacorum</a:t>
          </a:r>
          <a:endParaRPr lang="en-GB" sz="3000" kern="1200" dirty="0"/>
        </a:p>
      </dsp:txBody>
      <dsp:txXfrm>
        <a:off x="2794000" y="109258"/>
        <a:ext cx="2539999" cy="1524000"/>
      </dsp:txXfrm>
    </dsp:sp>
    <dsp:sp modelId="{703A7F70-D24A-49ED-BDB3-360A8E242E9B}">
      <dsp:nvSpPr>
        <dsp:cNvPr id="0" name=""/>
        <dsp:cNvSpPr/>
      </dsp:nvSpPr>
      <dsp:spPr>
        <a:xfrm>
          <a:off x="5587999" y="109258"/>
          <a:ext cx="2539999" cy="1524000"/>
        </a:xfrm>
        <a:prstGeom prst="rect">
          <a:avLst/>
        </a:prstGeom>
        <a:solidFill>
          <a:schemeClr val="accent4">
            <a:hueOff val="4900445"/>
            <a:satOff val="-20388"/>
            <a:lumOff val="4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East Herts *</a:t>
          </a:r>
          <a:endParaRPr lang="en-GB" sz="3000" kern="1200" dirty="0"/>
        </a:p>
      </dsp:txBody>
      <dsp:txXfrm>
        <a:off x="5587999" y="109258"/>
        <a:ext cx="2539999" cy="1524000"/>
      </dsp:txXfrm>
    </dsp:sp>
    <dsp:sp modelId="{9C45791E-C140-40AC-B962-D13B912D12C9}">
      <dsp:nvSpPr>
        <dsp:cNvPr id="0" name=""/>
        <dsp:cNvSpPr/>
      </dsp:nvSpPr>
      <dsp:spPr>
        <a:xfrm>
          <a:off x="1397000" y="1887259"/>
          <a:ext cx="2539999" cy="1524000"/>
        </a:xfrm>
        <a:prstGeom prst="rect">
          <a:avLst/>
        </a:prstGeom>
        <a:solidFill>
          <a:schemeClr val="accent4">
            <a:hueOff val="7350668"/>
            <a:satOff val="-30583"/>
            <a:lumOff val="72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err="1"/>
            <a:t>Welwyn</a:t>
          </a:r>
          <a:r>
            <a:rPr lang="en-US" sz="3000" kern="1200" dirty="0"/>
            <a:t> &amp; Hatfield *</a:t>
          </a:r>
        </a:p>
      </dsp:txBody>
      <dsp:txXfrm>
        <a:off x="1397000" y="1887259"/>
        <a:ext cx="2539999" cy="1524000"/>
      </dsp:txXfrm>
    </dsp:sp>
    <dsp:sp modelId="{E16BFBB7-3A18-49E3-AAF2-5A866DCD7CDE}">
      <dsp:nvSpPr>
        <dsp:cNvPr id="0" name=""/>
        <dsp:cNvSpPr/>
      </dsp:nvSpPr>
      <dsp:spPr>
        <a:xfrm>
          <a:off x="4191000" y="1887259"/>
          <a:ext cx="2539999" cy="1524000"/>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err="1"/>
            <a:t>Stevenage</a:t>
          </a:r>
          <a:r>
            <a:rPr lang="en-US" sz="3000" kern="1200" dirty="0"/>
            <a:t> and North Herts *</a:t>
          </a:r>
          <a:endParaRPr lang="en-GB" sz="3000" kern="1200" dirty="0"/>
        </a:p>
      </dsp:txBody>
      <dsp:txXfrm>
        <a:off x="4191000" y="1887259"/>
        <a:ext cx="2539999" cy="1524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6CDF1-9394-48D4-9563-A4314CEB1C7B}">
      <dsp:nvSpPr>
        <dsp:cNvPr id="0" name=""/>
        <dsp:cNvSpPr/>
      </dsp:nvSpPr>
      <dsp:spPr>
        <a:xfrm rot="5400000">
          <a:off x="-236795" y="238852"/>
          <a:ext cx="1578634" cy="1105044"/>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1</a:t>
          </a:r>
          <a:endParaRPr lang="en-GB" sz="3100" kern="1200" dirty="0"/>
        </a:p>
      </dsp:txBody>
      <dsp:txXfrm rot="-5400000">
        <a:off x="0" y="554579"/>
        <a:ext cx="1105044" cy="473590"/>
      </dsp:txXfrm>
    </dsp:sp>
    <dsp:sp modelId="{4401E913-BCCF-4E09-9F69-35C0CB081FC9}">
      <dsp:nvSpPr>
        <dsp:cNvPr id="0" name=""/>
        <dsp:cNvSpPr/>
      </dsp:nvSpPr>
      <dsp:spPr>
        <a:xfrm rot="5400000">
          <a:off x="5297265" y="-4190163"/>
          <a:ext cx="1026112" cy="9410555"/>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Referral includes Vulnerability Risk Checklist / screening</a:t>
          </a:r>
          <a:endParaRPr lang="en-GB" sz="2900" kern="1200" dirty="0"/>
        </a:p>
      </dsp:txBody>
      <dsp:txXfrm rot="-5400000">
        <a:off x="1105044" y="52149"/>
        <a:ext cx="9360464" cy="925930"/>
      </dsp:txXfrm>
    </dsp:sp>
    <dsp:sp modelId="{088EE51A-564E-4907-9463-67290392B010}">
      <dsp:nvSpPr>
        <dsp:cNvPr id="0" name=""/>
        <dsp:cNvSpPr/>
      </dsp:nvSpPr>
      <dsp:spPr>
        <a:xfrm rot="5400000">
          <a:off x="-236795" y="1623146"/>
          <a:ext cx="1578634" cy="1105044"/>
        </a:xfrm>
        <a:prstGeom prst="chevron">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2</a:t>
          </a:r>
          <a:endParaRPr lang="en-GB" sz="3100" kern="1200" dirty="0"/>
        </a:p>
      </dsp:txBody>
      <dsp:txXfrm rot="-5400000">
        <a:off x="0" y="1938873"/>
        <a:ext cx="1105044" cy="473590"/>
      </dsp:txXfrm>
    </dsp:sp>
    <dsp:sp modelId="{9D762E87-8D25-45C1-9E2E-FA99DEAB3EA0}">
      <dsp:nvSpPr>
        <dsp:cNvPr id="0" name=""/>
        <dsp:cNvSpPr/>
      </dsp:nvSpPr>
      <dsp:spPr>
        <a:xfrm rot="5400000">
          <a:off x="5297265" y="-2805869"/>
          <a:ext cx="1026112" cy="9410555"/>
        </a:xfrm>
        <a:prstGeom prst="round2SameRect">
          <a:avLst/>
        </a:prstGeom>
        <a:solidFill>
          <a:schemeClr val="lt1">
            <a:alpha val="90000"/>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Panel Discussion</a:t>
          </a:r>
          <a:endParaRPr lang="en-GB" sz="2900" kern="1200" dirty="0"/>
        </a:p>
        <a:p>
          <a:pPr marL="285750" lvl="1" indent="-285750" algn="l" defTabSz="1289050">
            <a:lnSpc>
              <a:spcPct val="90000"/>
            </a:lnSpc>
            <a:spcBef>
              <a:spcPct val="0"/>
            </a:spcBef>
            <a:spcAft>
              <a:spcPct val="15000"/>
            </a:spcAft>
            <a:buChar char="•"/>
          </a:pPr>
          <a:r>
            <a:rPr lang="en-US" sz="2900" kern="1200" dirty="0"/>
            <a:t>Formulation of Multi Agency Youth Action Plan </a:t>
          </a:r>
          <a:endParaRPr lang="en-GB" sz="2900" kern="1200" dirty="0"/>
        </a:p>
      </dsp:txBody>
      <dsp:txXfrm rot="-5400000">
        <a:off x="1105044" y="1436443"/>
        <a:ext cx="9360464" cy="925930"/>
      </dsp:txXfrm>
    </dsp:sp>
    <dsp:sp modelId="{7AD6E724-82D6-4535-9607-94C05A3D078F}">
      <dsp:nvSpPr>
        <dsp:cNvPr id="0" name=""/>
        <dsp:cNvSpPr/>
      </dsp:nvSpPr>
      <dsp:spPr>
        <a:xfrm rot="5400000">
          <a:off x="-236795" y="3007440"/>
          <a:ext cx="1578634" cy="1105044"/>
        </a:xfrm>
        <a:prstGeom prst="chevron">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en-US" sz="3100" kern="1200" dirty="0"/>
            <a:t>3</a:t>
          </a:r>
          <a:endParaRPr lang="en-GB" sz="3100" kern="1200" dirty="0"/>
        </a:p>
      </dsp:txBody>
      <dsp:txXfrm rot="-5400000">
        <a:off x="0" y="3323167"/>
        <a:ext cx="1105044" cy="473590"/>
      </dsp:txXfrm>
    </dsp:sp>
    <dsp:sp modelId="{59A3EFC1-58A1-4F5F-A23D-22BDBFCD7B4E}">
      <dsp:nvSpPr>
        <dsp:cNvPr id="0" name=""/>
        <dsp:cNvSpPr/>
      </dsp:nvSpPr>
      <dsp:spPr>
        <a:xfrm rot="5400000">
          <a:off x="5297265" y="-1421576"/>
          <a:ext cx="1026112" cy="9410555"/>
        </a:xfrm>
        <a:prstGeom prst="round2Same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dirty="0"/>
            <a:t>SOS assessment / intervention</a:t>
          </a:r>
          <a:endParaRPr lang="en-GB" sz="2900" kern="1200" dirty="0"/>
        </a:p>
        <a:p>
          <a:pPr marL="285750" lvl="1" indent="-285750" algn="l" defTabSz="1289050">
            <a:lnSpc>
              <a:spcPct val="90000"/>
            </a:lnSpc>
            <a:spcBef>
              <a:spcPct val="0"/>
            </a:spcBef>
            <a:spcAft>
              <a:spcPct val="15000"/>
            </a:spcAft>
            <a:buChar char="•"/>
          </a:pPr>
          <a:r>
            <a:rPr lang="en-US" sz="2900" kern="1200" dirty="0"/>
            <a:t>Review process via panel </a:t>
          </a:r>
          <a:endParaRPr lang="en-GB" sz="2900" kern="1200" dirty="0"/>
        </a:p>
      </dsp:txBody>
      <dsp:txXfrm rot="-5400000">
        <a:off x="1105044" y="2820736"/>
        <a:ext cx="9360464" cy="925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A7F49-3F03-4761-92DE-AC7D89217B09}">
      <dsp:nvSpPr>
        <dsp:cNvPr id="0" name=""/>
        <dsp:cNvSpPr/>
      </dsp:nvSpPr>
      <dsp:spPr>
        <a:xfrm>
          <a:off x="0" y="39687"/>
          <a:ext cx="3286125" cy="1971675"/>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tx1"/>
              </a:solidFill>
            </a:rPr>
            <a:t>Initial Referral Form</a:t>
          </a:r>
          <a:endParaRPr lang="en-GB" sz="2500" kern="1200" dirty="0">
            <a:solidFill>
              <a:schemeClr val="tx1"/>
            </a:solidFill>
          </a:endParaRPr>
        </a:p>
      </dsp:txBody>
      <dsp:txXfrm>
        <a:off x="0" y="39687"/>
        <a:ext cx="3286125" cy="1971675"/>
      </dsp:txXfrm>
    </dsp:sp>
    <dsp:sp modelId="{7B267043-A2DD-4D44-99D2-40674221FB0E}">
      <dsp:nvSpPr>
        <dsp:cNvPr id="0" name=""/>
        <dsp:cNvSpPr/>
      </dsp:nvSpPr>
      <dsp:spPr>
        <a:xfrm>
          <a:off x="3614737" y="39687"/>
          <a:ext cx="3286125" cy="1971675"/>
        </a:xfrm>
        <a:prstGeom prst="rect">
          <a:avLst/>
        </a:prstGeom>
        <a:solidFill>
          <a:schemeClr val="accent4">
            <a:hueOff val="1960178"/>
            <a:satOff val="-8155"/>
            <a:lumOff val="1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tx1"/>
              </a:solidFill>
            </a:rPr>
            <a:t>Vulnerability Risk Assessment</a:t>
          </a:r>
          <a:endParaRPr lang="en-GB" sz="2500" kern="1200" dirty="0">
            <a:solidFill>
              <a:schemeClr val="tx1"/>
            </a:solidFill>
          </a:endParaRPr>
        </a:p>
      </dsp:txBody>
      <dsp:txXfrm>
        <a:off x="3614737" y="39687"/>
        <a:ext cx="3286125" cy="1971675"/>
      </dsp:txXfrm>
    </dsp:sp>
    <dsp:sp modelId="{94FA8130-0975-46BB-A9D4-43856CFE39A7}">
      <dsp:nvSpPr>
        <dsp:cNvPr id="0" name=""/>
        <dsp:cNvSpPr/>
      </dsp:nvSpPr>
      <dsp:spPr>
        <a:xfrm>
          <a:off x="7229475" y="39687"/>
          <a:ext cx="3286125" cy="1971675"/>
        </a:xfrm>
        <a:prstGeom prst="rect">
          <a:avLst/>
        </a:prstGeom>
        <a:solidFill>
          <a:schemeClr val="accent4">
            <a:hueOff val="3920356"/>
            <a:satOff val="-16311"/>
            <a:lumOff val="3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tx1"/>
              </a:solidFill>
            </a:rPr>
            <a:t>Panel Discussion</a:t>
          </a:r>
          <a:endParaRPr lang="en-GB" sz="2500" kern="1200" dirty="0">
            <a:solidFill>
              <a:schemeClr val="tx1"/>
            </a:solidFill>
          </a:endParaRPr>
        </a:p>
      </dsp:txBody>
      <dsp:txXfrm>
        <a:off x="7229475" y="39687"/>
        <a:ext cx="3286125" cy="1971675"/>
      </dsp:txXfrm>
    </dsp:sp>
    <dsp:sp modelId="{C5C1FD6F-120B-4B05-B3DC-EB32C727417A}">
      <dsp:nvSpPr>
        <dsp:cNvPr id="0" name=""/>
        <dsp:cNvSpPr/>
      </dsp:nvSpPr>
      <dsp:spPr>
        <a:xfrm>
          <a:off x="0" y="2339975"/>
          <a:ext cx="3286125" cy="1971675"/>
        </a:xfrm>
        <a:prstGeom prst="rect">
          <a:avLst/>
        </a:prstGeom>
        <a:solidFill>
          <a:schemeClr val="accent4">
            <a:hueOff val="5880535"/>
            <a:satOff val="-24466"/>
            <a:lumOff val="5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tx1"/>
              </a:solidFill>
            </a:rPr>
            <a:t>Information from referrer</a:t>
          </a:r>
          <a:endParaRPr lang="en-GB" sz="2500" kern="1200" dirty="0">
            <a:solidFill>
              <a:schemeClr val="tx1"/>
            </a:solidFill>
          </a:endParaRPr>
        </a:p>
      </dsp:txBody>
      <dsp:txXfrm>
        <a:off x="0" y="2339975"/>
        <a:ext cx="3286125" cy="1971675"/>
      </dsp:txXfrm>
    </dsp:sp>
    <dsp:sp modelId="{8192F060-5670-4425-8578-02588D25643E}">
      <dsp:nvSpPr>
        <dsp:cNvPr id="0" name=""/>
        <dsp:cNvSpPr/>
      </dsp:nvSpPr>
      <dsp:spPr>
        <a:xfrm>
          <a:off x="3614737" y="2339975"/>
          <a:ext cx="3286125" cy="1971675"/>
        </a:xfrm>
        <a:prstGeom prst="rect">
          <a:avLst/>
        </a:prstGeom>
        <a:solidFill>
          <a:schemeClr val="accent4">
            <a:hueOff val="7840713"/>
            <a:satOff val="-32622"/>
            <a:lumOff val="768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solidFill>
                <a:schemeClr val="tx1"/>
              </a:solidFill>
            </a:rPr>
            <a:t>Panel member /SOS worker knowledge of risk and vulnerability</a:t>
          </a:r>
          <a:endParaRPr lang="en-GB" sz="2500" kern="1200" dirty="0">
            <a:solidFill>
              <a:schemeClr val="tx1"/>
            </a:solidFill>
          </a:endParaRPr>
        </a:p>
      </dsp:txBody>
      <dsp:txXfrm>
        <a:off x="3614737" y="2339975"/>
        <a:ext cx="3286125" cy="1971675"/>
      </dsp:txXfrm>
    </dsp:sp>
    <dsp:sp modelId="{B4D71E1D-9993-4E2C-9AFF-4DEF021915E1}">
      <dsp:nvSpPr>
        <dsp:cNvPr id="0" name=""/>
        <dsp:cNvSpPr/>
      </dsp:nvSpPr>
      <dsp:spPr>
        <a:xfrm>
          <a:off x="7229475" y="2339975"/>
          <a:ext cx="3286125" cy="1971675"/>
        </a:xfrm>
        <a:prstGeom prst="rect">
          <a:avLst/>
        </a:prstGeom>
        <a:solidFill>
          <a:schemeClr val="accent4">
            <a:hueOff val="9800891"/>
            <a:satOff val="-40777"/>
            <a:lumOff val="960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Cases accepted by Panel have an immediate agreed multi agency action plan </a:t>
          </a:r>
          <a:endParaRPr lang="en-GB" sz="2500" kern="1200" dirty="0"/>
        </a:p>
      </dsp:txBody>
      <dsp:txXfrm>
        <a:off x="7229475" y="2339975"/>
        <a:ext cx="3286125" cy="1971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CCA91E-495B-469C-BA18-F8A37939A0FC}" type="datetimeFigureOut">
              <a:rPr lang="en-GB" smtClean="0"/>
              <a:t>19/06/2020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ADE3F-2FB1-49A9-8281-6F183A547861}" type="slidenum">
              <a:rPr lang="en-GB" smtClean="0"/>
              <a:t>‹#›</a:t>
            </a:fld>
            <a:endParaRPr lang="en-GB"/>
          </a:p>
        </p:txBody>
      </p:sp>
    </p:spTree>
    <p:extLst>
      <p:ext uri="{BB962C8B-B14F-4D97-AF65-F5344CB8AC3E}">
        <p14:creationId xmlns:p14="http://schemas.microsoft.com/office/powerpoint/2010/main" val="2322888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6860010-B34A-47FA-9769-5FE3FBD821A0}" type="slidenum">
              <a:rPr lang="en-GB" smtClean="0"/>
              <a:t>1</a:t>
            </a:fld>
            <a:endParaRPr lang="en-GB"/>
          </a:p>
        </p:txBody>
      </p:sp>
    </p:spTree>
    <p:extLst>
      <p:ext uri="{BB962C8B-B14F-4D97-AF65-F5344CB8AC3E}">
        <p14:creationId xmlns:p14="http://schemas.microsoft.com/office/powerpoint/2010/main" val="4046387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A4ADE3F-2FB1-49A9-8281-6F183A547861}" type="slidenum">
              <a:rPr lang="en-GB" smtClean="0"/>
              <a:t>3</a:t>
            </a:fld>
            <a:endParaRPr lang="en-GB"/>
          </a:p>
        </p:txBody>
      </p:sp>
    </p:spTree>
    <p:extLst>
      <p:ext uri="{BB962C8B-B14F-4D97-AF65-F5344CB8AC3E}">
        <p14:creationId xmlns:p14="http://schemas.microsoft.com/office/powerpoint/2010/main" val="43437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60010-B34A-47FA-9769-5FE3FBD821A0}" type="slidenum">
              <a:rPr lang="en-GB" smtClean="0"/>
              <a:t>6</a:t>
            </a:fld>
            <a:endParaRPr lang="en-GB"/>
          </a:p>
        </p:txBody>
      </p:sp>
    </p:spTree>
    <p:extLst>
      <p:ext uri="{BB962C8B-B14F-4D97-AF65-F5344CB8AC3E}">
        <p14:creationId xmlns:p14="http://schemas.microsoft.com/office/powerpoint/2010/main" val="1509364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two quantitative measures included in the recording framework used by the St Giles Trust SOS workers. The Initial Vulnerability Risk Checklist and The Teen Star. </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St Giles Trust SOS workers complete the Teen Star assessment outside of the panel with the young person and their parent/s/carer/s to gain insight into their perception of areas of vulnerability and risk combined with motivation to make changes. There are six outcome areas in the Teen Star, drugs and alcohol, well-being, safety and security, structure and education, behaviour and citizenship and finally, family and other key adults.</a:t>
            </a:r>
          </a:p>
          <a:p>
            <a:r>
              <a:rPr lang="en-GB" sz="1200" kern="1200" dirty="0">
                <a:solidFill>
                  <a:schemeClr val="tx1"/>
                </a:solidFill>
                <a:effectLst/>
                <a:latin typeface="+mn-lt"/>
                <a:ea typeface="+mn-ea"/>
                <a:cs typeface="+mn-cs"/>
              </a:rPr>
              <a:t>The Teen Star is underpinned by a five-step journey of change. </a:t>
            </a:r>
          </a:p>
          <a:p>
            <a:r>
              <a:rPr lang="en-GB" sz="1200" b="1" kern="1200" dirty="0">
                <a:solidFill>
                  <a:schemeClr val="tx1"/>
                </a:solidFill>
                <a:effectLst/>
                <a:latin typeface="+mn-lt"/>
                <a:ea typeface="+mn-ea"/>
                <a:cs typeface="+mn-cs"/>
              </a:rPr>
              <a:t>1</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2</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3</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4</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5</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Not Safe</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Want change</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Making changes</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Mostly safe</a:t>
            </a:r>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Safe and well</a:t>
            </a:r>
            <a:endParaRPr lang="en-GB"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tool also supports discussion around differing viewpoints, the young person may feel safe and well within a given situation but their parents/</a:t>
            </a:r>
            <a:r>
              <a:rPr lang="en-US" sz="1200" kern="1200" dirty="0" err="1">
                <a:solidFill>
                  <a:schemeClr val="tx1"/>
                </a:solidFill>
                <a:effectLst/>
                <a:latin typeface="+mn-lt"/>
                <a:ea typeface="+mn-ea"/>
                <a:cs typeface="+mn-cs"/>
              </a:rPr>
              <a:t>carers</a:t>
            </a:r>
            <a:r>
              <a:rPr lang="en-US" sz="1200" kern="1200" dirty="0">
                <a:solidFill>
                  <a:schemeClr val="tx1"/>
                </a:solidFill>
                <a:effectLst/>
                <a:latin typeface="+mn-lt"/>
                <a:ea typeface="+mn-ea"/>
                <a:cs typeface="+mn-cs"/>
              </a:rPr>
              <a:t> or the St Giles Trust SOS Worker may see areas of vulnerability and risk.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0A4ADE3F-2FB1-49A9-8281-6F183A547861}" type="slidenum">
              <a:rPr lang="en-GB" smtClean="0"/>
              <a:t>14</a:t>
            </a:fld>
            <a:endParaRPr lang="en-GB"/>
          </a:p>
        </p:txBody>
      </p:sp>
    </p:spTree>
    <p:extLst>
      <p:ext uri="{BB962C8B-B14F-4D97-AF65-F5344CB8AC3E}">
        <p14:creationId xmlns:p14="http://schemas.microsoft.com/office/powerpoint/2010/main" val="3133597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2FDDD-785A-4DB8-998A-DCB4966B33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87CBEA-C28D-4701-AD36-19E5398009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C82C8A-23F7-45CF-A58A-80A70686953A}"/>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5" name="Footer Placeholder 4">
            <a:extLst>
              <a:ext uri="{FF2B5EF4-FFF2-40B4-BE49-F238E27FC236}">
                <a16:creationId xmlns:a16="http://schemas.microsoft.com/office/drawing/2014/main" id="{133E2A42-9539-41A5-BA44-5A433D702D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9ADC56-A5D9-4F24-83A0-B2F62FC7A771}"/>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256602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C237A-2849-43D6-89F3-A80C243C9AA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143791-184F-4928-8B31-A1BCC888AA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FD3845-98E9-459A-BFBC-9F6342628BA4}"/>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5" name="Footer Placeholder 4">
            <a:extLst>
              <a:ext uri="{FF2B5EF4-FFF2-40B4-BE49-F238E27FC236}">
                <a16:creationId xmlns:a16="http://schemas.microsoft.com/office/drawing/2014/main" id="{F525F74D-58A4-4D4B-8827-BDC842CD3C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DDF07B-A32F-4EA6-83EF-44B17457A278}"/>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60929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D47462-AA83-4439-9981-0C98B416DC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F09503-4680-44A0-984B-0ECF655620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F981F6-D196-49F1-AEAE-5A13A8BDAE43}"/>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5" name="Footer Placeholder 4">
            <a:extLst>
              <a:ext uri="{FF2B5EF4-FFF2-40B4-BE49-F238E27FC236}">
                <a16:creationId xmlns:a16="http://schemas.microsoft.com/office/drawing/2014/main" id="{DADB2A74-402B-4630-A78C-2ADE9428D2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C5A5BC-5ED7-4007-9DB9-B8C4677BEB9C}"/>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1204159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F5821-F76E-447D-992F-76C506AE536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FD8163-4720-4736-8100-906A1692DD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1466A3-AB7A-4C0B-B980-97679C407E06}"/>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5" name="Footer Placeholder 4">
            <a:extLst>
              <a:ext uri="{FF2B5EF4-FFF2-40B4-BE49-F238E27FC236}">
                <a16:creationId xmlns:a16="http://schemas.microsoft.com/office/drawing/2014/main" id="{373523C7-A8D3-4AEB-868F-6F43AC817E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BE673A-5EFC-414C-A81D-CC035D2F4C4A}"/>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7686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62D00-76D3-4F50-B9EE-F870154321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8D5A05-9D37-4D4F-B13E-2F1D710DCE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5998A5-1B5B-4C4F-B0B7-515BAC7F0271}"/>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5" name="Footer Placeholder 4">
            <a:extLst>
              <a:ext uri="{FF2B5EF4-FFF2-40B4-BE49-F238E27FC236}">
                <a16:creationId xmlns:a16="http://schemas.microsoft.com/office/drawing/2014/main" id="{83989F29-9E9A-4B6A-8CE7-9BB2BE1303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DC0010-CD03-458E-83CE-9FB514629F59}"/>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995590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E347-D709-4EF5-8031-1D277391E7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88713B-58AB-4293-B581-247A4B2034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D111249-D03C-4C1C-B7E1-249D9BC1C1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C71898A-1081-4511-90DD-96B4980AA4A3}"/>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6" name="Footer Placeholder 5">
            <a:extLst>
              <a:ext uri="{FF2B5EF4-FFF2-40B4-BE49-F238E27FC236}">
                <a16:creationId xmlns:a16="http://schemas.microsoft.com/office/drawing/2014/main" id="{2A4B97A0-B6C7-408D-A6F8-23FF0929AF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6E5AF6-BCD0-4A42-AC0E-6179B6A8572F}"/>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3708012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81B89-55B8-417A-8D90-CDB3B04811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877AAB-F9A5-471D-9E18-D12A1D5522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505816-6125-4587-BD3D-01E4BD59A9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167B5B-E85A-4783-80AD-7B871F5616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962224-BB70-4013-93E7-7C9E750140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1357234-55DA-445A-A161-8041BC2D19A6}"/>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8" name="Footer Placeholder 7">
            <a:extLst>
              <a:ext uri="{FF2B5EF4-FFF2-40B4-BE49-F238E27FC236}">
                <a16:creationId xmlns:a16="http://schemas.microsoft.com/office/drawing/2014/main" id="{9B6C3F13-1366-475D-8598-C47E3F03FB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9EE46BA-5AB9-4E66-9C1C-F1E2DAE24783}"/>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3424517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698AE-46D5-4E67-9B05-ACF45EC64A7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99B6798-4947-47D5-A0F1-FB0D8E72A290}"/>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4" name="Footer Placeholder 3">
            <a:extLst>
              <a:ext uri="{FF2B5EF4-FFF2-40B4-BE49-F238E27FC236}">
                <a16:creationId xmlns:a16="http://schemas.microsoft.com/office/drawing/2014/main" id="{3065284A-6814-435F-88C9-38FBDA34FAE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6CD88D-0C5B-4BDE-BF11-673587BDFF6F}"/>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386811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215BC2-0EC0-4E35-BCE2-1063F04159CE}"/>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3" name="Footer Placeholder 2">
            <a:extLst>
              <a:ext uri="{FF2B5EF4-FFF2-40B4-BE49-F238E27FC236}">
                <a16:creationId xmlns:a16="http://schemas.microsoft.com/office/drawing/2014/main" id="{CB997EE2-C2BC-41F3-9221-3F471BDA996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3FB7981-9FF8-4E4E-8CD1-B7F0F6C40759}"/>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222299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DDDA7-2740-4089-A831-877458A5B9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CDA69EA-B51F-4C13-B199-4310C7DD05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D8B443E-A6F2-4361-83EB-87778B4918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4B0BA8-6092-45E9-972C-FA0A4F1CC60F}"/>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6" name="Footer Placeholder 5">
            <a:extLst>
              <a:ext uri="{FF2B5EF4-FFF2-40B4-BE49-F238E27FC236}">
                <a16:creationId xmlns:a16="http://schemas.microsoft.com/office/drawing/2014/main" id="{0B214509-7BD9-4145-A780-7A0E096E5B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20DF91-93EE-4B89-8AE0-37106F004E34}"/>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85328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B2DE-0B22-4F65-8F7F-1E5BEEB247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ACB786-46DD-4A5B-A161-8C2C1440B2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9328E8-0357-455F-B2F6-FA4AD0AD1B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8F0973-FF8B-4C6F-B874-DC2FF5AC5D9F}"/>
              </a:ext>
            </a:extLst>
          </p:cNvPr>
          <p:cNvSpPr>
            <a:spLocks noGrp="1"/>
          </p:cNvSpPr>
          <p:nvPr>
            <p:ph type="dt" sz="half" idx="10"/>
          </p:nvPr>
        </p:nvSpPr>
        <p:spPr/>
        <p:txBody>
          <a:bodyPr/>
          <a:lstStyle/>
          <a:p>
            <a:fld id="{45BCA218-07A1-462A-A4BE-E8308906ECBC}" type="datetimeFigureOut">
              <a:rPr lang="en-GB" smtClean="0"/>
              <a:t>19/06/2020</a:t>
            </a:fld>
            <a:endParaRPr lang="en-GB"/>
          </a:p>
        </p:txBody>
      </p:sp>
      <p:sp>
        <p:nvSpPr>
          <p:cNvPr id="6" name="Footer Placeholder 5">
            <a:extLst>
              <a:ext uri="{FF2B5EF4-FFF2-40B4-BE49-F238E27FC236}">
                <a16:creationId xmlns:a16="http://schemas.microsoft.com/office/drawing/2014/main" id="{19912485-AA6A-4841-87F6-2AC5D0E94D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A4430-1E67-4CE3-86AE-3D932751B747}"/>
              </a:ext>
            </a:extLst>
          </p:cNvPr>
          <p:cNvSpPr>
            <a:spLocks noGrp="1"/>
          </p:cNvSpPr>
          <p:nvPr>
            <p:ph type="sldNum" sz="quarter" idx="12"/>
          </p:nvPr>
        </p:nvSpPr>
        <p:spPr/>
        <p:txBody>
          <a:bodyPr/>
          <a:lstStyle/>
          <a:p>
            <a:fld id="{AF109D43-BC6E-4A5D-A63B-DBD13445F17D}" type="slidenum">
              <a:rPr lang="en-GB" smtClean="0"/>
              <a:t>‹#›</a:t>
            </a:fld>
            <a:endParaRPr lang="en-GB"/>
          </a:p>
        </p:txBody>
      </p:sp>
    </p:spTree>
    <p:extLst>
      <p:ext uri="{BB962C8B-B14F-4D97-AF65-F5344CB8AC3E}">
        <p14:creationId xmlns:p14="http://schemas.microsoft.com/office/powerpoint/2010/main" val="1823731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B5441C-E420-4A8A-B9A0-65686B6EAF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1D7450-DDFE-48EF-A306-773A553A9D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48FF61-C013-4544-A2FA-9D18658AD4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CA218-07A1-462A-A4BE-E8308906ECBC}" type="datetimeFigureOut">
              <a:rPr lang="en-GB" smtClean="0"/>
              <a:t>19/06/2020</a:t>
            </a:fld>
            <a:endParaRPr lang="en-GB"/>
          </a:p>
        </p:txBody>
      </p:sp>
      <p:sp>
        <p:nvSpPr>
          <p:cNvPr id="5" name="Footer Placeholder 4">
            <a:extLst>
              <a:ext uri="{FF2B5EF4-FFF2-40B4-BE49-F238E27FC236}">
                <a16:creationId xmlns:a16="http://schemas.microsoft.com/office/drawing/2014/main" id="{B5BF3ADC-DA89-4024-9E54-67D1E07924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E744E16-C2CC-4303-8C79-00F859B3A7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09D43-BC6E-4A5D-A63B-DBD13445F17D}" type="slidenum">
              <a:rPr lang="en-GB" smtClean="0"/>
              <a:t>‹#›</a:t>
            </a:fld>
            <a:endParaRPr lang="en-GB"/>
          </a:p>
        </p:txBody>
      </p:sp>
    </p:spTree>
    <p:extLst>
      <p:ext uri="{BB962C8B-B14F-4D97-AF65-F5344CB8AC3E}">
        <p14:creationId xmlns:p14="http://schemas.microsoft.com/office/powerpoint/2010/main" val="91165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2"/>
          </a:solidFill>
        </p:spPr>
        <p:txBody>
          <a:bodyPr>
            <a:normAutofit fontScale="90000"/>
          </a:bodyPr>
          <a:lstStyle/>
          <a:p>
            <a:r>
              <a:rPr lang="en-GB" dirty="0"/>
              <a:t>Community Safety Partnership</a:t>
            </a:r>
            <a:br>
              <a:rPr lang="en-GB" dirty="0"/>
            </a:br>
            <a:r>
              <a:rPr lang="en-GB" dirty="0"/>
              <a:t>Youth Action Panel Initiative </a:t>
            </a:r>
          </a:p>
        </p:txBody>
      </p:sp>
      <p:sp>
        <p:nvSpPr>
          <p:cNvPr id="3" name="Subtitle 2"/>
          <p:cNvSpPr>
            <a:spLocks noGrp="1"/>
          </p:cNvSpPr>
          <p:nvPr>
            <p:ph type="subTitle" idx="1"/>
          </p:nvPr>
        </p:nvSpPr>
        <p:spPr/>
        <p:txBody>
          <a:bodyPr>
            <a:normAutofit/>
          </a:bodyPr>
          <a:lstStyle/>
          <a:p>
            <a:endParaRPr lang="en-GB" sz="3200" dirty="0"/>
          </a:p>
          <a:p>
            <a:r>
              <a:rPr lang="en-GB" sz="3200" dirty="0"/>
              <a:t>Teen and Parent Solutions Ltd</a:t>
            </a:r>
          </a:p>
        </p:txBody>
      </p:sp>
      <p:grpSp>
        <p:nvGrpSpPr>
          <p:cNvPr id="4" name="Group 3">
            <a:extLst>
              <a:ext uri="{FF2B5EF4-FFF2-40B4-BE49-F238E27FC236}">
                <a16:creationId xmlns:a16="http://schemas.microsoft.com/office/drawing/2014/main" id="{42ED026D-2996-4949-9E7B-E3C5EB29E6AE}"/>
              </a:ext>
            </a:extLst>
          </p:cNvPr>
          <p:cNvGrpSpPr>
            <a:grpSpLocks/>
          </p:cNvGrpSpPr>
          <p:nvPr/>
        </p:nvGrpSpPr>
        <p:grpSpPr bwMode="auto">
          <a:xfrm>
            <a:off x="2449371" y="3966210"/>
            <a:ext cx="754380" cy="655320"/>
            <a:chOff x="585" y="1083"/>
            <a:chExt cx="2425" cy="1965"/>
          </a:xfrm>
        </p:grpSpPr>
        <p:sp>
          <p:nvSpPr>
            <p:cNvPr id="5" name="AutoShape 2">
              <a:extLst>
                <a:ext uri="{FF2B5EF4-FFF2-40B4-BE49-F238E27FC236}">
                  <a16:creationId xmlns:a16="http://schemas.microsoft.com/office/drawing/2014/main" id="{1E5F6BAA-E244-4A35-A607-6CC0531987BD}"/>
                </a:ext>
              </a:extLst>
            </p:cNvPr>
            <p:cNvSpPr>
              <a:spLocks noChangeArrowheads="1"/>
            </p:cNvSpPr>
            <p:nvPr/>
          </p:nvSpPr>
          <p:spPr bwMode="auto">
            <a:xfrm>
              <a:off x="585" y="1083"/>
              <a:ext cx="1845" cy="1965"/>
            </a:xfrm>
            <a:prstGeom prst="triangle">
              <a:avLst>
                <a:gd name="adj" fmla="val 50000"/>
              </a:avLst>
            </a:prstGeom>
            <a:solidFill>
              <a:srgbClr val="EB6907"/>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sp>
          <p:nvSpPr>
            <p:cNvPr id="6" name="AutoShape 3">
              <a:extLst>
                <a:ext uri="{FF2B5EF4-FFF2-40B4-BE49-F238E27FC236}">
                  <a16:creationId xmlns:a16="http://schemas.microsoft.com/office/drawing/2014/main" id="{51C8A386-9F23-431F-A9AD-4491847C954E}"/>
                </a:ext>
              </a:extLst>
            </p:cNvPr>
            <p:cNvSpPr>
              <a:spLocks noChangeArrowheads="1"/>
            </p:cNvSpPr>
            <p:nvPr/>
          </p:nvSpPr>
          <p:spPr bwMode="auto">
            <a:xfrm rot="19594828">
              <a:off x="1960" y="1525"/>
              <a:ext cx="1050" cy="1366"/>
            </a:xfrm>
            <a:prstGeom prst="triangle">
              <a:avLst>
                <a:gd name="adj" fmla="val 50000"/>
              </a:avLst>
            </a:prstGeom>
            <a:solidFill>
              <a:schemeClr val="bg1">
                <a:lumMod val="50000"/>
                <a:lumOff val="0"/>
              </a:schemeClr>
            </a:solidFill>
            <a:ln w="9525">
              <a:solidFill>
                <a:srgbClr val="000000"/>
              </a:solidFill>
              <a:miter lim="800000"/>
              <a:headEnd/>
              <a:tailEnd/>
            </a:ln>
          </p:spPr>
          <p:txBody>
            <a:bodyPr rot="0" vert="horz" wrap="square" lIns="91440" tIns="45720" rIns="91440" bIns="45720" anchor="t" anchorCtr="0" upright="1">
              <a:noAutofit/>
            </a:bodyPr>
            <a:lstStyle/>
            <a:p>
              <a:endParaRPr lang="en-GB"/>
            </a:p>
          </p:txBody>
        </p:sp>
      </p:grpSp>
    </p:spTree>
    <p:extLst>
      <p:ext uri="{BB962C8B-B14F-4D97-AF65-F5344CB8AC3E}">
        <p14:creationId xmlns:p14="http://schemas.microsoft.com/office/powerpoint/2010/main" val="3463423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CDD38-24AB-4737-BF16-4333FB365187}"/>
              </a:ext>
            </a:extLst>
          </p:cNvPr>
          <p:cNvSpPr>
            <a:spLocks noGrp="1"/>
          </p:cNvSpPr>
          <p:nvPr>
            <p:ph type="title"/>
          </p:nvPr>
        </p:nvSpPr>
        <p:spPr>
          <a:solidFill>
            <a:schemeClr val="accent2"/>
          </a:solidFill>
        </p:spPr>
        <p:txBody>
          <a:bodyPr/>
          <a:lstStyle/>
          <a:p>
            <a:r>
              <a:rPr lang="en-US" dirty="0"/>
              <a:t>Partnership Working </a:t>
            </a:r>
            <a:endParaRPr lang="en-GB" dirty="0"/>
          </a:p>
        </p:txBody>
      </p:sp>
      <p:sp>
        <p:nvSpPr>
          <p:cNvPr id="3" name="Content Placeholder 2">
            <a:extLst>
              <a:ext uri="{FF2B5EF4-FFF2-40B4-BE49-F238E27FC236}">
                <a16:creationId xmlns:a16="http://schemas.microsoft.com/office/drawing/2014/main" id="{7F0DE6C7-6F3D-420E-80DF-436D8E1C5BF9}"/>
              </a:ext>
            </a:extLst>
          </p:cNvPr>
          <p:cNvSpPr>
            <a:spLocks noGrp="1"/>
          </p:cNvSpPr>
          <p:nvPr>
            <p:ph idx="1"/>
          </p:nvPr>
        </p:nvSpPr>
        <p:spPr/>
        <p:txBody>
          <a:bodyPr>
            <a:normAutofit lnSpcReduction="10000"/>
          </a:bodyPr>
          <a:lstStyle/>
          <a:p>
            <a:r>
              <a:rPr lang="en-US" dirty="0"/>
              <a:t>Information sharing is more relevant over time</a:t>
            </a:r>
          </a:p>
          <a:p>
            <a:r>
              <a:rPr lang="en-US" dirty="0"/>
              <a:t>Panel member attendance very good. Panel members come to panel having completed own agency checks. </a:t>
            </a:r>
          </a:p>
          <a:p>
            <a:r>
              <a:rPr lang="en-US" dirty="0"/>
              <a:t>Linking of cases and young people networks becoming more apparent</a:t>
            </a:r>
          </a:p>
          <a:p>
            <a:r>
              <a:rPr lang="en-US" dirty="0"/>
              <a:t>Mini evaluation of panel members revealed that processes were deemed positive and interventions appropriate and risk led.</a:t>
            </a:r>
          </a:p>
          <a:p>
            <a:r>
              <a:rPr lang="en-US" dirty="0"/>
              <a:t>Resource from panel members shared willingly, bypassing lengthy referral processes.</a:t>
            </a:r>
          </a:p>
          <a:p>
            <a:r>
              <a:rPr lang="en-GB" dirty="0"/>
              <a:t>Action Panel processes across Hertfordshire have been developed to fit into local operations</a:t>
            </a:r>
            <a:endParaRPr lang="en-US" dirty="0"/>
          </a:p>
        </p:txBody>
      </p:sp>
    </p:spTree>
    <p:extLst>
      <p:ext uri="{BB962C8B-B14F-4D97-AF65-F5344CB8AC3E}">
        <p14:creationId xmlns:p14="http://schemas.microsoft.com/office/powerpoint/2010/main" val="3306468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8DE04-C6E0-4E6A-9834-7DDCBAF7FADB}"/>
              </a:ext>
            </a:extLst>
          </p:cNvPr>
          <p:cNvSpPr>
            <a:spLocks noGrp="1"/>
          </p:cNvSpPr>
          <p:nvPr>
            <p:ph type="title"/>
          </p:nvPr>
        </p:nvSpPr>
        <p:spPr>
          <a:solidFill>
            <a:schemeClr val="accent2"/>
          </a:solidFill>
        </p:spPr>
        <p:txBody>
          <a:bodyPr/>
          <a:lstStyle/>
          <a:p>
            <a:r>
              <a:rPr lang="en-US" dirty="0"/>
              <a:t>Interim Report – SOS Workers </a:t>
            </a:r>
            <a:endParaRPr lang="en-GB" dirty="0"/>
          </a:p>
        </p:txBody>
      </p:sp>
      <p:sp>
        <p:nvSpPr>
          <p:cNvPr id="3" name="Content Placeholder 2">
            <a:extLst>
              <a:ext uri="{FF2B5EF4-FFF2-40B4-BE49-F238E27FC236}">
                <a16:creationId xmlns:a16="http://schemas.microsoft.com/office/drawing/2014/main" id="{85FBC994-AAFD-4F41-98E3-C149FE570481}"/>
              </a:ext>
            </a:extLst>
          </p:cNvPr>
          <p:cNvSpPr>
            <a:spLocks noGrp="1"/>
          </p:cNvSpPr>
          <p:nvPr>
            <p:ph idx="1"/>
          </p:nvPr>
        </p:nvSpPr>
        <p:spPr/>
        <p:txBody>
          <a:bodyPr>
            <a:normAutofit fontScale="92500" lnSpcReduction="20000"/>
          </a:bodyPr>
          <a:lstStyle/>
          <a:p>
            <a:r>
              <a:rPr lang="en-GB" b="1" dirty="0"/>
              <a:t>To evaluate the working practice of the SOS Workers from St Giles Trust including: </a:t>
            </a:r>
            <a:endParaRPr lang="en-GB" dirty="0"/>
          </a:p>
          <a:p>
            <a:pPr lvl="0"/>
            <a:r>
              <a:rPr lang="en-GB" dirty="0"/>
              <a:t>The outcomes achieved in terms of changes to risk, and teen star scores.</a:t>
            </a:r>
          </a:p>
          <a:p>
            <a:pPr lvl="0"/>
            <a:r>
              <a:rPr lang="en-GB" dirty="0"/>
              <a:t>A summary of the working practices of the workers, including the recording systems used. </a:t>
            </a:r>
          </a:p>
          <a:p>
            <a:pPr lvl="0"/>
            <a:r>
              <a:rPr lang="en-GB" dirty="0"/>
              <a:t>The capture of 8 case studies.</a:t>
            </a:r>
          </a:p>
          <a:p>
            <a:pPr lvl="0"/>
            <a:r>
              <a:rPr lang="en-GB" dirty="0"/>
              <a:t>An assessment of the parental involvement in case work undertaken.</a:t>
            </a:r>
          </a:p>
          <a:p>
            <a:pPr lvl="0"/>
            <a:r>
              <a:rPr lang="en-GB" dirty="0"/>
              <a:t>An assessment of the role of other agencies in supporting clients worked with.</a:t>
            </a:r>
          </a:p>
          <a:p>
            <a:pPr lvl="0"/>
            <a:r>
              <a:rPr lang="en-GB" dirty="0"/>
              <a:t>The value of the workers ‘lived experience’ in engaging clients. </a:t>
            </a:r>
          </a:p>
          <a:p>
            <a:pPr lvl="0"/>
            <a:r>
              <a:rPr lang="en-GB" dirty="0"/>
              <a:t>The identification of interim recommendations to improve on current practice. </a:t>
            </a:r>
          </a:p>
          <a:p>
            <a:endParaRPr lang="en-GB" dirty="0"/>
          </a:p>
        </p:txBody>
      </p:sp>
    </p:spTree>
    <p:extLst>
      <p:ext uri="{BB962C8B-B14F-4D97-AF65-F5344CB8AC3E}">
        <p14:creationId xmlns:p14="http://schemas.microsoft.com/office/powerpoint/2010/main" val="2243185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EA66-C302-44F1-8438-2CFA4B996238}"/>
              </a:ext>
            </a:extLst>
          </p:cNvPr>
          <p:cNvSpPr>
            <a:spLocks noGrp="1"/>
          </p:cNvSpPr>
          <p:nvPr>
            <p:ph type="title"/>
          </p:nvPr>
        </p:nvSpPr>
        <p:spPr>
          <a:xfrm>
            <a:off x="648929" y="629266"/>
            <a:ext cx="5127031" cy="1676603"/>
          </a:xfrm>
          <a:solidFill>
            <a:schemeClr val="accent2"/>
          </a:solidFill>
        </p:spPr>
        <p:txBody>
          <a:bodyPr>
            <a:normAutofit/>
          </a:bodyPr>
          <a:lstStyle/>
          <a:p>
            <a:r>
              <a:rPr lang="en-US" dirty="0"/>
              <a:t>Teen Star: used by SOS workers  </a:t>
            </a:r>
            <a:endParaRPr lang="en-GB" dirty="0"/>
          </a:p>
        </p:txBody>
      </p:sp>
      <p:sp>
        <p:nvSpPr>
          <p:cNvPr id="9" name="Content Placeholder 8">
            <a:extLst>
              <a:ext uri="{FF2B5EF4-FFF2-40B4-BE49-F238E27FC236}">
                <a16:creationId xmlns:a16="http://schemas.microsoft.com/office/drawing/2014/main" id="{0BBC30FC-333E-40D3-94F7-A08CEBEDFDB4}"/>
              </a:ext>
            </a:extLst>
          </p:cNvPr>
          <p:cNvSpPr>
            <a:spLocks noGrp="1"/>
          </p:cNvSpPr>
          <p:nvPr>
            <p:ph idx="1"/>
          </p:nvPr>
        </p:nvSpPr>
        <p:spPr>
          <a:xfrm>
            <a:off x="648930" y="2438400"/>
            <a:ext cx="5127029" cy="3785419"/>
          </a:xfrm>
        </p:spPr>
        <p:txBody>
          <a:bodyPr>
            <a:normAutofit/>
          </a:bodyPr>
          <a:lstStyle/>
          <a:p>
            <a:endParaRPr lang="en-US" dirty="0"/>
          </a:p>
          <a:p>
            <a:r>
              <a:rPr lang="en-US" dirty="0"/>
              <a:t>Drugs and Alcohol</a:t>
            </a:r>
          </a:p>
          <a:p>
            <a:r>
              <a:rPr lang="en-US" dirty="0"/>
              <a:t>Well-being</a:t>
            </a:r>
          </a:p>
          <a:p>
            <a:r>
              <a:rPr lang="en-US" dirty="0"/>
              <a:t>Safety and Security</a:t>
            </a:r>
          </a:p>
          <a:p>
            <a:r>
              <a:rPr lang="en-US" dirty="0"/>
              <a:t>Structure and Education</a:t>
            </a:r>
          </a:p>
          <a:p>
            <a:r>
              <a:rPr lang="en-US" dirty="0" err="1"/>
              <a:t>Behaviour</a:t>
            </a:r>
            <a:r>
              <a:rPr lang="en-US" dirty="0"/>
              <a:t> and Citizenship</a:t>
            </a:r>
          </a:p>
          <a:p>
            <a:r>
              <a:rPr lang="en-US" dirty="0"/>
              <a:t>Family and other key adults</a:t>
            </a:r>
          </a:p>
          <a:p>
            <a:endParaRPr lang="en-US" dirty="0"/>
          </a:p>
        </p:txBody>
      </p:sp>
      <p:pic>
        <p:nvPicPr>
          <p:cNvPr id="1026" name="Picture 2" descr="Image result for outcomes star teen">
            <a:extLst>
              <a:ext uri="{FF2B5EF4-FFF2-40B4-BE49-F238E27FC236}">
                <a16:creationId xmlns:a16="http://schemas.microsoft.com/office/drawing/2014/main" id="{436C52EB-43DF-4070-9F5F-6BCB31E7EF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7386" y="629266"/>
            <a:ext cx="7244614" cy="6228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974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DFC28-9FDA-4FCB-9D86-9B4F0B087A1B}"/>
              </a:ext>
            </a:extLst>
          </p:cNvPr>
          <p:cNvSpPr>
            <a:spLocks noGrp="1"/>
          </p:cNvSpPr>
          <p:nvPr>
            <p:ph type="title"/>
          </p:nvPr>
        </p:nvSpPr>
        <p:spPr>
          <a:solidFill>
            <a:schemeClr val="accent2"/>
          </a:solidFill>
        </p:spPr>
        <p:txBody>
          <a:bodyPr/>
          <a:lstStyle/>
          <a:p>
            <a:r>
              <a:rPr lang="en-US" dirty="0"/>
              <a:t>The Journey of Change/ Teen Star Quiz </a:t>
            </a:r>
            <a:endParaRPr lang="en-GB" dirty="0"/>
          </a:p>
        </p:txBody>
      </p:sp>
      <p:graphicFrame>
        <p:nvGraphicFramePr>
          <p:cNvPr id="4" name="Content Placeholder 3">
            <a:extLst>
              <a:ext uri="{FF2B5EF4-FFF2-40B4-BE49-F238E27FC236}">
                <a16:creationId xmlns:a16="http://schemas.microsoft.com/office/drawing/2014/main" id="{8535DAEE-1C1C-46C9-8417-69170095B92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Table 5">
            <a:extLst>
              <a:ext uri="{FF2B5EF4-FFF2-40B4-BE49-F238E27FC236}">
                <a16:creationId xmlns:a16="http://schemas.microsoft.com/office/drawing/2014/main" id="{EB799884-B81D-4442-948B-12E6C2224563}"/>
              </a:ext>
            </a:extLst>
          </p:cNvPr>
          <p:cNvGraphicFramePr>
            <a:graphicFrameLocks noGrp="1"/>
          </p:cNvGraphicFramePr>
          <p:nvPr/>
        </p:nvGraphicFramePr>
        <p:xfrm>
          <a:off x="2032000" y="1982804"/>
          <a:ext cx="8128000" cy="4052235"/>
        </p:xfrm>
        <a:graphic>
          <a:graphicData uri="http://schemas.openxmlformats.org/drawingml/2006/table">
            <a:tbl>
              <a:tblPr firstRow="1" bandRow="1">
                <a:tableStyleId>{5940675A-B579-460E-94D1-54222C63F5DA}</a:tableStyleId>
              </a:tblPr>
              <a:tblGrid>
                <a:gridCol w="894080">
                  <a:extLst>
                    <a:ext uri="{9D8B030D-6E8A-4147-A177-3AD203B41FA5}">
                      <a16:colId xmlns:a16="http://schemas.microsoft.com/office/drawing/2014/main" val="4252144878"/>
                    </a:ext>
                  </a:extLst>
                </a:gridCol>
                <a:gridCol w="7233920">
                  <a:extLst>
                    <a:ext uri="{9D8B030D-6E8A-4147-A177-3AD203B41FA5}">
                      <a16:colId xmlns:a16="http://schemas.microsoft.com/office/drawing/2014/main" val="4150300521"/>
                    </a:ext>
                  </a:extLst>
                </a:gridCol>
              </a:tblGrid>
              <a:tr h="810447">
                <a:tc>
                  <a:txBody>
                    <a:bodyPr/>
                    <a:lstStyle/>
                    <a:p>
                      <a:pPr algn="ctr"/>
                      <a:r>
                        <a:rPr lang="en-US" sz="2800" b="1" dirty="0"/>
                        <a:t>5</a:t>
                      </a:r>
                      <a:endParaRPr lang="en-GB" sz="2800" b="1" dirty="0"/>
                    </a:p>
                  </a:txBody>
                  <a:tcPr>
                    <a:solidFill>
                      <a:srgbClr val="00B050"/>
                    </a:solidFill>
                  </a:tcPr>
                </a:tc>
                <a:tc>
                  <a:txBody>
                    <a:bodyPr/>
                    <a:lstStyle/>
                    <a:p>
                      <a:pPr algn="l"/>
                      <a:r>
                        <a:rPr lang="en-US" sz="2000" dirty="0"/>
                        <a:t>Safe and Well. “Things are fine and when I need support I know where to find it”</a:t>
                      </a:r>
                      <a:endParaRPr lang="en-GB" sz="2000" b="0" dirty="0"/>
                    </a:p>
                  </a:txBody>
                  <a:tcPr/>
                </a:tc>
                <a:extLst>
                  <a:ext uri="{0D108BD9-81ED-4DB2-BD59-A6C34878D82A}">
                    <a16:rowId xmlns:a16="http://schemas.microsoft.com/office/drawing/2014/main" val="769318644"/>
                  </a:ext>
                </a:extLst>
              </a:tr>
              <a:tr h="810447">
                <a:tc>
                  <a:txBody>
                    <a:bodyPr/>
                    <a:lstStyle/>
                    <a:p>
                      <a:pPr algn="ctr"/>
                      <a:r>
                        <a:rPr lang="en-US" sz="2800" b="1" dirty="0"/>
                        <a:t>4</a:t>
                      </a:r>
                      <a:endParaRPr lang="en-GB" sz="2800" b="1" dirty="0"/>
                    </a:p>
                  </a:txBody>
                  <a:tcPr>
                    <a:solidFill>
                      <a:srgbClr val="00B0F0"/>
                    </a:solidFill>
                  </a:tcPr>
                </a:tc>
                <a:tc>
                  <a:txBody>
                    <a:bodyPr/>
                    <a:lstStyle/>
                    <a:p>
                      <a:pPr algn="l"/>
                      <a:r>
                        <a:rPr lang="en-US" sz="2000" dirty="0"/>
                        <a:t>Alright. “I’m doing alright but sometimes there are problems”</a:t>
                      </a:r>
                      <a:endParaRPr lang="en-GB" sz="2000" b="0" dirty="0"/>
                    </a:p>
                  </a:txBody>
                  <a:tcPr/>
                </a:tc>
                <a:extLst>
                  <a:ext uri="{0D108BD9-81ED-4DB2-BD59-A6C34878D82A}">
                    <a16:rowId xmlns:a16="http://schemas.microsoft.com/office/drawing/2014/main" val="2824373232"/>
                  </a:ext>
                </a:extLst>
              </a:tr>
              <a:tr h="810447">
                <a:tc>
                  <a:txBody>
                    <a:bodyPr/>
                    <a:lstStyle/>
                    <a:p>
                      <a:pPr algn="ctr"/>
                      <a:r>
                        <a:rPr lang="en-US" sz="2800" b="1" dirty="0"/>
                        <a:t>3</a:t>
                      </a:r>
                      <a:endParaRPr lang="en-GB" sz="2800" b="1" dirty="0"/>
                    </a:p>
                  </a:txBody>
                  <a:tcPr>
                    <a:solidFill>
                      <a:srgbClr val="FFC000"/>
                    </a:solidFill>
                  </a:tcPr>
                </a:tc>
                <a:tc>
                  <a:txBody>
                    <a:bodyPr/>
                    <a:lstStyle/>
                    <a:p>
                      <a:pPr algn="l"/>
                      <a:r>
                        <a:rPr lang="en-US" sz="2000" dirty="0"/>
                        <a:t>I’m Making Changes. “But its hard – things happen”</a:t>
                      </a:r>
                      <a:endParaRPr lang="en-GB" sz="2000" b="0" dirty="0"/>
                    </a:p>
                  </a:txBody>
                  <a:tcPr/>
                </a:tc>
                <a:extLst>
                  <a:ext uri="{0D108BD9-81ED-4DB2-BD59-A6C34878D82A}">
                    <a16:rowId xmlns:a16="http://schemas.microsoft.com/office/drawing/2014/main" val="3930184808"/>
                  </a:ext>
                </a:extLst>
              </a:tr>
              <a:tr h="810447">
                <a:tc>
                  <a:txBody>
                    <a:bodyPr/>
                    <a:lstStyle/>
                    <a:p>
                      <a:pPr algn="ctr"/>
                      <a:r>
                        <a:rPr lang="en-US" sz="2800" b="1" dirty="0"/>
                        <a:t>2</a:t>
                      </a:r>
                      <a:endParaRPr lang="en-GB" sz="2800" b="1" dirty="0"/>
                    </a:p>
                  </a:txBody>
                  <a:tcPr>
                    <a:solidFill>
                      <a:schemeClr val="accent2"/>
                    </a:solidFill>
                  </a:tcPr>
                </a:tc>
                <a:tc>
                  <a:txBody>
                    <a:bodyPr/>
                    <a:lstStyle/>
                    <a:p>
                      <a:pPr algn="l"/>
                      <a:r>
                        <a:rPr lang="en-US" sz="2000" dirty="0"/>
                        <a:t>Want Change. “Things are bad and I want them to change”</a:t>
                      </a:r>
                      <a:endParaRPr lang="en-GB" sz="2000" b="0" dirty="0"/>
                    </a:p>
                  </a:txBody>
                  <a:tcPr/>
                </a:tc>
                <a:extLst>
                  <a:ext uri="{0D108BD9-81ED-4DB2-BD59-A6C34878D82A}">
                    <a16:rowId xmlns:a16="http://schemas.microsoft.com/office/drawing/2014/main" val="2605599227"/>
                  </a:ext>
                </a:extLst>
              </a:tr>
              <a:tr h="810447">
                <a:tc>
                  <a:txBody>
                    <a:bodyPr/>
                    <a:lstStyle/>
                    <a:p>
                      <a:pPr algn="ctr"/>
                      <a:r>
                        <a:rPr lang="en-US" sz="2800" b="1" dirty="0"/>
                        <a:t>1</a:t>
                      </a:r>
                      <a:endParaRPr lang="en-GB" sz="2800" b="1" dirty="0"/>
                    </a:p>
                  </a:txBody>
                  <a:tcPr>
                    <a:solidFill>
                      <a:srgbClr val="FF0000"/>
                    </a:solidFill>
                  </a:tcPr>
                </a:tc>
                <a:tc>
                  <a:txBody>
                    <a:bodyPr/>
                    <a:lstStyle/>
                    <a:p>
                      <a:pPr algn="l"/>
                      <a:r>
                        <a:rPr lang="en-US" sz="2000" dirty="0"/>
                        <a:t>Not safe. “I don’t want to think about this”</a:t>
                      </a:r>
                      <a:endParaRPr lang="en-GB" sz="2000" b="0" dirty="0"/>
                    </a:p>
                  </a:txBody>
                  <a:tcPr/>
                </a:tc>
                <a:extLst>
                  <a:ext uri="{0D108BD9-81ED-4DB2-BD59-A6C34878D82A}">
                    <a16:rowId xmlns:a16="http://schemas.microsoft.com/office/drawing/2014/main" val="2251032532"/>
                  </a:ext>
                </a:extLst>
              </a:tr>
            </a:tbl>
          </a:graphicData>
        </a:graphic>
      </p:graphicFrame>
    </p:spTree>
    <p:extLst>
      <p:ext uri="{BB962C8B-B14F-4D97-AF65-F5344CB8AC3E}">
        <p14:creationId xmlns:p14="http://schemas.microsoft.com/office/powerpoint/2010/main" val="3087345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398FC5-2CF9-4999-B3DD-B7F2AD1A2E1E}"/>
              </a:ext>
            </a:extLst>
          </p:cNvPr>
          <p:cNvSpPr>
            <a:spLocks noGrp="1"/>
          </p:cNvSpPr>
          <p:nvPr>
            <p:ph type="title"/>
          </p:nvPr>
        </p:nvSpPr>
        <p:spPr>
          <a:solidFill>
            <a:schemeClr val="accent2"/>
          </a:solidFill>
        </p:spPr>
        <p:txBody>
          <a:bodyPr/>
          <a:lstStyle/>
          <a:p>
            <a:r>
              <a:rPr lang="en-US" dirty="0"/>
              <a:t>Measures of Change  </a:t>
            </a:r>
            <a:endParaRPr lang="en-GB" dirty="0"/>
          </a:p>
        </p:txBody>
      </p:sp>
      <p:graphicFrame>
        <p:nvGraphicFramePr>
          <p:cNvPr id="7" name="Content Placeholder 6">
            <a:extLst>
              <a:ext uri="{FF2B5EF4-FFF2-40B4-BE49-F238E27FC236}">
                <a16:creationId xmlns:a16="http://schemas.microsoft.com/office/drawing/2014/main" id="{033B343B-5AED-4F48-9257-4BE9CA56FF4F}"/>
              </a:ext>
            </a:extLst>
          </p:cNvPr>
          <p:cNvGraphicFramePr>
            <a:graphicFrameLocks noGrp="1"/>
          </p:cNvGraphicFramePr>
          <p:nvPr>
            <p:ph sz="half" idx="1"/>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a:extLst>
              <a:ext uri="{FF2B5EF4-FFF2-40B4-BE49-F238E27FC236}">
                <a16:creationId xmlns:a16="http://schemas.microsoft.com/office/drawing/2014/main" id="{A6300100-B59F-46BB-9596-477BF7D44E85}"/>
              </a:ext>
            </a:extLst>
          </p:cNvPr>
          <p:cNvGraphicFramePr>
            <a:graphicFrameLocks noGrp="1"/>
          </p:cNvGraphicFramePr>
          <p:nvPr>
            <p:ph sz="half" idx="2"/>
            <p:extLst>
              <p:ext uri="{D42A27DB-BD31-4B8C-83A1-F6EECF244321}">
                <p14:modId xmlns:p14="http://schemas.microsoft.com/office/powerpoint/2010/main" val="2101121257"/>
              </p:ext>
            </p:extLst>
          </p:nvPr>
        </p:nvGraphicFramePr>
        <p:xfrm>
          <a:off x="6172200" y="1825625"/>
          <a:ext cx="5181600" cy="43513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52201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0506-0AA8-4E73-96EC-056BAA4EA995}"/>
              </a:ext>
            </a:extLst>
          </p:cNvPr>
          <p:cNvSpPr>
            <a:spLocks noGrp="1"/>
          </p:cNvSpPr>
          <p:nvPr>
            <p:ph type="title"/>
          </p:nvPr>
        </p:nvSpPr>
        <p:spPr>
          <a:solidFill>
            <a:schemeClr val="accent2"/>
          </a:solidFill>
        </p:spPr>
        <p:txBody>
          <a:bodyPr/>
          <a:lstStyle/>
          <a:p>
            <a:r>
              <a:rPr lang="en-US" dirty="0"/>
              <a:t>Case Example: J – 16 years - Referred by School</a:t>
            </a:r>
            <a:endParaRPr lang="en-GB" dirty="0"/>
          </a:p>
        </p:txBody>
      </p:sp>
      <p:sp>
        <p:nvSpPr>
          <p:cNvPr id="3" name="Content Placeholder 2">
            <a:extLst>
              <a:ext uri="{FF2B5EF4-FFF2-40B4-BE49-F238E27FC236}">
                <a16:creationId xmlns:a16="http://schemas.microsoft.com/office/drawing/2014/main" id="{21FE853C-7A18-4A6F-843D-7A2FB0475F9B}"/>
              </a:ext>
            </a:extLst>
          </p:cNvPr>
          <p:cNvSpPr>
            <a:spLocks noGrp="1"/>
          </p:cNvSpPr>
          <p:nvPr>
            <p:ph idx="1"/>
          </p:nvPr>
        </p:nvSpPr>
        <p:spPr/>
        <p:txBody>
          <a:bodyPr>
            <a:noAutofit/>
          </a:bodyPr>
          <a:lstStyle/>
          <a:p>
            <a:pPr marL="0" indent="0">
              <a:buNone/>
            </a:pPr>
            <a:r>
              <a:rPr lang="en-GB" sz="1800" dirty="0"/>
              <a:t>Concerns:</a:t>
            </a:r>
          </a:p>
          <a:p>
            <a:r>
              <a:rPr lang="en-GB" sz="1800" dirty="0"/>
              <a:t>J is very aggressive and confrontational to young people both in and outside of school. </a:t>
            </a:r>
          </a:p>
          <a:p>
            <a:r>
              <a:rPr lang="en-GB" sz="1800" dirty="0"/>
              <a:t>Was recorded making threats to another student where he spoke extensively in street talk and said  “I will put a gun in your mouth and make you kiss it”. </a:t>
            </a:r>
          </a:p>
          <a:p>
            <a:r>
              <a:rPr lang="en-GB" sz="1800" dirty="0"/>
              <a:t>He had videoed a fight with a peer that was very aggressive.</a:t>
            </a:r>
          </a:p>
          <a:p>
            <a:r>
              <a:rPr lang="en-GB" sz="1800" dirty="0"/>
              <a:t>He threatened and assaulted a boy in an older year group outside of school. The boy was so scared that he got into a strangers car to get away and reported that Jack had made reference to having a weapon. </a:t>
            </a:r>
          </a:p>
          <a:p>
            <a:r>
              <a:rPr lang="en-GB" sz="1800" dirty="0"/>
              <a:t>Permanently excluded from school as a result of allegations he had been involved in a violent offence.</a:t>
            </a:r>
          </a:p>
          <a:p>
            <a:r>
              <a:rPr lang="en-GB" sz="1800" dirty="0"/>
              <a:t>Frequently used cannabis.</a:t>
            </a:r>
          </a:p>
          <a:p>
            <a:r>
              <a:rPr lang="en-GB" sz="1800" dirty="0"/>
              <a:t>Considered to be a high risk of causing harm or being harmed - intelligence to suggest he was involved or being groomed in gang related violence and offending behaviours.</a:t>
            </a:r>
          </a:p>
          <a:p>
            <a:r>
              <a:rPr lang="en-GB" sz="1800" dirty="0"/>
              <a:t>Known to the police</a:t>
            </a:r>
          </a:p>
          <a:p>
            <a:endParaRPr lang="en-GB" sz="1800" dirty="0"/>
          </a:p>
          <a:p>
            <a:pPr marL="0" indent="0">
              <a:buNone/>
            </a:pPr>
            <a:r>
              <a:rPr lang="en-GB" sz="1800" dirty="0">
                <a:solidFill>
                  <a:srgbClr val="FF0000"/>
                </a:solidFill>
              </a:rPr>
              <a:t>Vulnerability risk score at time of referral was 15/35</a:t>
            </a:r>
          </a:p>
          <a:p>
            <a:pPr marL="0" indent="0">
              <a:buNone/>
            </a:pPr>
            <a:br>
              <a:rPr lang="en-GB" dirty="0"/>
            </a:br>
            <a:br>
              <a:rPr lang="en-GB" dirty="0"/>
            </a:br>
            <a:endParaRPr lang="en-GB" dirty="0"/>
          </a:p>
        </p:txBody>
      </p:sp>
    </p:spTree>
    <p:extLst>
      <p:ext uri="{BB962C8B-B14F-4D97-AF65-F5344CB8AC3E}">
        <p14:creationId xmlns:p14="http://schemas.microsoft.com/office/powerpoint/2010/main" val="3544556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BE643-F18A-4D45-89EC-4D1C83DBAE57}"/>
              </a:ext>
            </a:extLst>
          </p:cNvPr>
          <p:cNvSpPr>
            <a:spLocks noGrp="1"/>
          </p:cNvSpPr>
          <p:nvPr>
            <p:ph type="title"/>
          </p:nvPr>
        </p:nvSpPr>
        <p:spPr>
          <a:solidFill>
            <a:schemeClr val="accent2"/>
          </a:solidFill>
        </p:spPr>
        <p:txBody>
          <a:bodyPr/>
          <a:lstStyle/>
          <a:p>
            <a:r>
              <a:rPr lang="en-GB" dirty="0"/>
              <a:t>Outcome of Intervention</a:t>
            </a:r>
          </a:p>
        </p:txBody>
      </p:sp>
      <p:sp>
        <p:nvSpPr>
          <p:cNvPr id="6" name="Content Placeholder 5">
            <a:extLst>
              <a:ext uri="{FF2B5EF4-FFF2-40B4-BE49-F238E27FC236}">
                <a16:creationId xmlns:a16="http://schemas.microsoft.com/office/drawing/2014/main" id="{7BEF5F68-D4E9-4672-A97A-1CFC11B419EC}"/>
              </a:ext>
            </a:extLst>
          </p:cNvPr>
          <p:cNvSpPr>
            <a:spLocks noGrp="1"/>
          </p:cNvSpPr>
          <p:nvPr>
            <p:ph idx="1"/>
          </p:nvPr>
        </p:nvSpPr>
        <p:spPr/>
        <p:txBody>
          <a:bodyPr>
            <a:normAutofit/>
          </a:bodyPr>
          <a:lstStyle/>
          <a:p>
            <a:r>
              <a:rPr lang="en-GB" sz="2000" dirty="0"/>
              <a:t>J has engaged well during 1-1 sessions to explore his thinking and behaviour that led him to present in the manner he was presenting at the start of the referral.</a:t>
            </a:r>
          </a:p>
          <a:p>
            <a:r>
              <a:rPr lang="en-GB" sz="2000" dirty="0"/>
              <a:t>J has reduced his cannabis intake by 50% - he does not feel he requires any further support in this area of need as he does not feel Cannabis is having a negative impact on his life.</a:t>
            </a:r>
          </a:p>
          <a:p>
            <a:r>
              <a:rPr lang="en-GB" sz="2000" dirty="0"/>
              <a:t>J is no longer associating with peers he was previously associating with. JCC has not come to the attention of the police during the intervention.</a:t>
            </a:r>
          </a:p>
          <a:p>
            <a:r>
              <a:rPr lang="en-GB" sz="2000" dirty="0"/>
              <a:t>J has been shown a mature attitude towards goal setting for his future and has been engaging with YC Hertfordshire and Clarion Futures Employment and Training Adviser and is currently engaging in a work placement with a view to obtaining employment or an apprenticeship. </a:t>
            </a:r>
          </a:p>
          <a:p>
            <a:r>
              <a:rPr lang="en-GB" sz="2000" dirty="0"/>
              <a:t>Reported he is displaying a good work ethic.</a:t>
            </a:r>
          </a:p>
          <a:p>
            <a:pPr marL="0" indent="0">
              <a:buNone/>
            </a:pPr>
            <a:endParaRPr lang="en-GB" sz="2000" dirty="0"/>
          </a:p>
          <a:p>
            <a:pPr marL="0" indent="0">
              <a:buNone/>
            </a:pPr>
            <a:r>
              <a:rPr lang="en-GB" sz="2000" dirty="0">
                <a:solidFill>
                  <a:srgbClr val="FF0000"/>
                </a:solidFill>
              </a:rPr>
              <a:t>Vulnerability risk score at last review was 5/35</a:t>
            </a:r>
            <a:endParaRPr lang="en-GB" sz="2000" dirty="0"/>
          </a:p>
        </p:txBody>
      </p:sp>
    </p:spTree>
    <p:extLst>
      <p:ext uri="{BB962C8B-B14F-4D97-AF65-F5344CB8AC3E}">
        <p14:creationId xmlns:p14="http://schemas.microsoft.com/office/powerpoint/2010/main" val="2574794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9BF7A7-54AB-4505-B343-CA19DC819F6F}"/>
              </a:ext>
            </a:extLst>
          </p:cNvPr>
          <p:cNvSpPr>
            <a:spLocks noGrp="1"/>
          </p:cNvSpPr>
          <p:nvPr>
            <p:ph type="title"/>
          </p:nvPr>
        </p:nvSpPr>
        <p:spPr>
          <a:solidFill>
            <a:schemeClr val="accent2"/>
          </a:solidFill>
        </p:spPr>
        <p:txBody>
          <a:bodyPr/>
          <a:lstStyle/>
          <a:p>
            <a:r>
              <a:rPr lang="en-US" dirty="0"/>
              <a:t>Casework example J – Partner Feedback</a:t>
            </a:r>
            <a:endParaRPr lang="en-GB" dirty="0"/>
          </a:p>
        </p:txBody>
      </p:sp>
      <p:sp>
        <p:nvSpPr>
          <p:cNvPr id="5" name="Content Placeholder 4">
            <a:extLst>
              <a:ext uri="{FF2B5EF4-FFF2-40B4-BE49-F238E27FC236}">
                <a16:creationId xmlns:a16="http://schemas.microsoft.com/office/drawing/2014/main" id="{BD5DCE20-9F0F-448C-BC94-2F5BA5AE1734}"/>
              </a:ext>
            </a:extLst>
          </p:cNvPr>
          <p:cNvSpPr>
            <a:spLocks noGrp="1"/>
          </p:cNvSpPr>
          <p:nvPr>
            <p:ph sz="half" idx="1"/>
          </p:nvPr>
        </p:nvSpPr>
        <p:spPr/>
        <p:txBody>
          <a:bodyPr>
            <a:normAutofit fontScale="92500"/>
          </a:bodyPr>
          <a:lstStyle/>
          <a:p>
            <a:pPr marL="0" indent="0">
              <a:buNone/>
            </a:pPr>
            <a:r>
              <a:rPr lang="en-US" b="1" dirty="0">
                <a:solidFill>
                  <a:schemeClr val="accent2"/>
                </a:solidFill>
              </a:rPr>
              <a:t>What are you finding most helpful?</a:t>
            </a:r>
          </a:p>
          <a:p>
            <a:pPr marL="0" indent="0">
              <a:buNone/>
            </a:pPr>
            <a:endParaRPr lang="en-US" dirty="0"/>
          </a:p>
          <a:p>
            <a:pPr lvl="0"/>
            <a:r>
              <a:rPr lang="en-GB" dirty="0"/>
              <a:t>Clear communication</a:t>
            </a:r>
          </a:p>
          <a:p>
            <a:pPr lvl="0"/>
            <a:r>
              <a:rPr lang="en-GB" dirty="0"/>
              <a:t>Clear intervention plan </a:t>
            </a:r>
          </a:p>
          <a:p>
            <a:pPr lvl="0"/>
            <a:r>
              <a:rPr lang="en-GB" dirty="0"/>
              <a:t>Another outlet for family   </a:t>
            </a:r>
          </a:p>
          <a:p>
            <a:endParaRPr lang="en-GB" dirty="0"/>
          </a:p>
        </p:txBody>
      </p:sp>
      <p:sp>
        <p:nvSpPr>
          <p:cNvPr id="6" name="Content Placeholder 5">
            <a:extLst>
              <a:ext uri="{FF2B5EF4-FFF2-40B4-BE49-F238E27FC236}">
                <a16:creationId xmlns:a16="http://schemas.microsoft.com/office/drawing/2014/main" id="{B3BD2036-8233-4E10-88C1-DEF4924412F3}"/>
              </a:ext>
            </a:extLst>
          </p:cNvPr>
          <p:cNvSpPr>
            <a:spLocks noGrp="1"/>
          </p:cNvSpPr>
          <p:nvPr>
            <p:ph sz="half" idx="2"/>
          </p:nvPr>
        </p:nvSpPr>
        <p:spPr/>
        <p:txBody>
          <a:bodyPr>
            <a:normAutofit fontScale="92500"/>
          </a:bodyPr>
          <a:lstStyle/>
          <a:p>
            <a:pPr marL="0" indent="0">
              <a:buNone/>
            </a:pPr>
            <a:r>
              <a:rPr lang="en-GB" b="1" dirty="0">
                <a:solidFill>
                  <a:schemeClr val="accent2"/>
                </a:solidFill>
              </a:rPr>
              <a:t>Observations during COVID-19</a:t>
            </a:r>
          </a:p>
          <a:p>
            <a:r>
              <a:rPr lang="en-GB" dirty="0"/>
              <a:t>Utilising the contact from St Giles has been highly supportive and beneficial for our service and the young person and their family.</a:t>
            </a:r>
          </a:p>
          <a:p>
            <a:r>
              <a:rPr lang="en-GB" dirty="0"/>
              <a:t>It is highly supportive to have St Giles input during this time to understand the family’s needs but in addition (and most importantly) added to the overall safeguarding of the family and young person.</a:t>
            </a:r>
          </a:p>
          <a:p>
            <a:endParaRPr lang="en-GB" dirty="0"/>
          </a:p>
          <a:p>
            <a:endParaRPr lang="en-GB" dirty="0"/>
          </a:p>
          <a:p>
            <a:pPr marL="0" indent="0">
              <a:buNone/>
            </a:pPr>
            <a:endParaRPr lang="en-GB" dirty="0"/>
          </a:p>
        </p:txBody>
      </p:sp>
    </p:spTree>
    <p:extLst>
      <p:ext uri="{BB962C8B-B14F-4D97-AF65-F5344CB8AC3E}">
        <p14:creationId xmlns:p14="http://schemas.microsoft.com/office/powerpoint/2010/main" val="2872158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9BF7A7-54AB-4505-B343-CA19DC819F6F}"/>
              </a:ext>
            </a:extLst>
          </p:cNvPr>
          <p:cNvSpPr>
            <a:spLocks noGrp="1"/>
          </p:cNvSpPr>
          <p:nvPr>
            <p:ph type="title"/>
          </p:nvPr>
        </p:nvSpPr>
        <p:spPr>
          <a:solidFill>
            <a:schemeClr val="accent2"/>
          </a:solidFill>
        </p:spPr>
        <p:txBody>
          <a:bodyPr/>
          <a:lstStyle/>
          <a:p>
            <a:r>
              <a:rPr lang="en-US" dirty="0"/>
              <a:t>Casework example J – Partner Feedback</a:t>
            </a:r>
            <a:endParaRPr lang="en-GB" dirty="0"/>
          </a:p>
        </p:txBody>
      </p:sp>
      <p:sp>
        <p:nvSpPr>
          <p:cNvPr id="5" name="Content Placeholder 4">
            <a:extLst>
              <a:ext uri="{FF2B5EF4-FFF2-40B4-BE49-F238E27FC236}">
                <a16:creationId xmlns:a16="http://schemas.microsoft.com/office/drawing/2014/main" id="{BD5DCE20-9F0F-448C-BC94-2F5BA5AE1734}"/>
              </a:ext>
            </a:extLst>
          </p:cNvPr>
          <p:cNvSpPr>
            <a:spLocks noGrp="1"/>
          </p:cNvSpPr>
          <p:nvPr>
            <p:ph idx="1"/>
          </p:nvPr>
        </p:nvSpPr>
        <p:spPr/>
        <p:txBody>
          <a:bodyPr>
            <a:normAutofit lnSpcReduction="10000"/>
          </a:bodyPr>
          <a:lstStyle/>
          <a:p>
            <a:pPr marL="0" indent="0">
              <a:buNone/>
            </a:pPr>
            <a:r>
              <a:rPr lang="en-US" b="1" dirty="0">
                <a:solidFill>
                  <a:schemeClr val="accent2"/>
                </a:solidFill>
              </a:rPr>
              <a:t>What are you finding most helpful?</a:t>
            </a:r>
          </a:p>
          <a:p>
            <a:r>
              <a:rPr lang="en-GB" dirty="0"/>
              <a:t>Partnership working with NS is very helpful when working with young people as she provides continuous support to the young person and their family throughout the whole process which makes it easier for me to keep the young person on track and motivated to achieve goals.</a:t>
            </a:r>
          </a:p>
          <a:p>
            <a:pPr marL="0" indent="0">
              <a:buNone/>
            </a:pPr>
            <a:endParaRPr lang="en-GB" dirty="0"/>
          </a:p>
          <a:p>
            <a:r>
              <a:rPr lang="en-GB" dirty="0"/>
              <a:t>I am very pleased to be working with an external provider who is so passionate about helping young people in Hertfordshire who is so knowledgeable about the needs of young people and their families. Looking forward to working with more clients jointly.</a:t>
            </a:r>
          </a:p>
          <a:p>
            <a:pPr marL="0" indent="0">
              <a:buNone/>
            </a:pPr>
            <a:endParaRPr lang="en-GB" dirty="0"/>
          </a:p>
          <a:p>
            <a:pPr marL="0" indent="0">
              <a:buNone/>
            </a:pPr>
            <a:endParaRPr lang="en-US" dirty="0"/>
          </a:p>
          <a:p>
            <a:endParaRPr lang="en-GB" dirty="0"/>
          </a:p>
        </p:txBody>
      </p:sp>
    </p:spTree>
    <p:extLst>
      <p:ext uri="{BB962C8B-B14F-4D97-AF65-F5344CB8AC3E}">
        <p14:creationId xmlns:p14="http://schemas.microsoft.com/office/powerpoint/2010/main" val="2386605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B014D-DC56-486F-B9EF-4A3A2F7E9398}"/>
              </a:ext>
            </a:extLst>
          </p:cNvPr>
          <p:cNvSpPr>
            <a:spLocks noGrp="1"/>
          </p:cNvSpPr>
          <p:nvPr>
            <p:ph type="title"/>
          </p:nvPr>
        </p:nvSpPr>
        <p:spPr>
          <a:solidFill>
            <a:schemeClr val="accent2"/>
          </a:solidFill>
        </p:spPr>
        <p:txBody>
          <a:bodyPr/>
          <a:lstStyle/>
          <a:p>
            <a:r>
              <a:rPr lang="en-US" dirty="0"/>
              <a:t>Case Example: A – 14 years - Referred by Schools and Gangs Team</a:t>
            </a:r>
            <a:endParaRPr lang="en-GB" dirty="0"/>
          </a:p>
        </p:txBody>
      </p:sp>
      <p:sp>
        <p:nvSpPr>
          <p:cNvPr id="3" name="Content Placeholder 2">
            <a:extLst>
              <a:ext uri="{FF2B5EF4-FFF2-40B4-BE49-F238E27FC236}">
                <a16:creationId xmlns:a16="http://schemas.microsoft.com/office/drawing/2014/main" id="{11421C9B-3329-49B5-A458-A83C3676DC0F}"/>
              </a:ext>
            </a:extLst>
          </p:cNvPr>
          <p:cNvSpPr>
            <a:spLocks noGrp="1"/>
          </p:cNvSpPr>
          <p:nvPr>
            <p:ph idx="1"/>
          </p:nvPr>
        </p:nvSpPr>
        <p:spPr/>
        <p:txBody>
          <a:bodyPr>
            <a:normAutofit fontScale="92500" lnSpcReduction="20000"/>
          </a:bodyPr>
          <a:lstStyle/>
          <a:p>
            <a:r>
              <a:rPr lang="en-GB" dirty="0"/>
              <a:t>Concerns over possible drug dealing in his previous school, Queens.</a:t>
            </a:r>
          </a:p>
          <a:p>
            <a:r>
              <a:rPr lang="en-GB" dirty="0"/>
              <a:t>Parental concerns rising,  as he is refusing to go on family holidays, becoming increasingly violent and spends all his time out. </a:t>
            </a:r>
          </a:p>
          <a:p>
            <a:r>
              <a:rPr lang="en-GB" dirty="0"/>
              <a:t>Previous contact with the police, riding a moped with no insurance on the roads and threatening his mum with a knife. </a:t>
            </a:r>
          </a:p>
          <a:p>
            <a:r>
              <a:rPr lang="en-GB" dirty="0"/>
              <a:t>His girlfriend is 17 </a:t>
            </a:r>
          </a:p>
          <a:p>
            <a:r>
              <a:rPr lang="en-GB" dirty="0"/>
              <a:t>A has been coming home with unexplained cuts and bruises.</a:t>
            </a:r>
          </a:p>
          <a:p>
            <a:r>
              <a:rPr lang="en-GB" dirty="0"/>
              <a:t>When asked what has happened to him, he becomes angry and aggressive and refuses to tell his parents how he has sustained these injuries. </a:t>
            </a:r>
          </a:p>
          <a:p>
            <a:r>
              <a:rPr lang="en-GB" dirty="0"/>
              <a:t>Cannabis has been found in his bedroom. </a:t>
            </a:r>
          </a:p>
          <a:p>
            <a:r>
              <a:rPr lang="en-GB" dirty="0"/>
              <a:t>Mum picks A up from ‘friends’ but the locations are always changing, Mum does not know the individuals.</a:t>
            </a:r>
          </a:p>
        </p:txBody>
      </p:sp>
      <p:sp>
        <p:nvSpPr>
          <p:cNvPr id="5" name="TextBox 4">
            <a:extLst>
              <a:ext uri="{FF2B5EF4-FFF2-40B4-BE49-F238E27FC236}">
                <a16:creationId xmlns:a16="http://schemas.microsoft.com/office/drawing/2014/main" id="{787F0596-8AD0-42D7-BB7F-9832D6CDF2A3}"/>
              </a:ext>
            </a:extLst>
          </p:cNvPr>
          <p:cNvSpPr txBox="1"/>
          <p:nvPr/>
        </p:nvSpPr>
        <p:spPr>
          <a:xfrm>
            <a:off x="1284270" y="6176963"/>
            <a:ext cx="9647433" cy="646331"/>
          </a:xfrm>
          <a:prstGeom prst="rect">
            <a:avLst/>
          </a:prstGeom>
          <a:noFill/>
        </p:spPr>
        <p:txBody>
          <a:bodyPr wrap="square" rtlCol="0">
            <a:spAutoFit/>
          </a:bodyPr>
          <a:lstStyle/>
          <a:p>
            <a:r>
              <a:rPr lang="en-GB" dirty="0">
                <a:solidFill>
                  <a:srgbClr val="FF0000"/>
                </a:solidFill>
              </a:rPr>
              <a:t>Vulnerability risk score at referral stage 10/35.         Vulnerability risk score at last review 13/35</a:t>
            </a:r>
            <a:endParaRPr lang="en-GB" dirty="0"/>
          </a:p>
          <a:p>
            <a:endParaRPr lang="en-GB" dirty="0"/>
          </a:p>
        </p:txBody>
      </p:sp>
    </p:spTree>
    <p:extLst>
      <p:ext uri="{BB962C8B-B14F-4D97-AF65-F5344CB8AC3E}">
        <p14:creationId xmlns:p14="http://schemas.microsoft.com/office/powerpoint/2010/main" val="4278665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947F-396D-4129-A9D0-43EB7A8256C2}"/>
              </a:ext>
            </a:extLst>
          </p:cNvPr>
          <p:cNvSpPr>
            <a:spLocks noGrp="1"/>
          </p:cNvSpPr>
          <p:nvPr>
            <p:ph type="title"/>
          </p:nvPr>
        </p:nvSpPr>
        <p:spPr>
          <a:solidFill>
            <a:schemeClr val="accent2"/>
          </a:solidFill>
        </p:spPr>
        <p:txBody>
          <a:bodyPr/>
          <a:lstStyle/>
          <a:p>
            <a:r>
              <a:rPr lang="en-US" dirty="0"/>
              <a:t>Interim Report Brief – Panels </a:t>
            </a:r>
            <a:endParaRPr lang="en-GB" dirty="0"/>
          </a:p>
        </p:txBody>
      </p:sp>
      <p:sp>
        <p:nvSpPr>
          <p:cNvPr id="3" name="Content Placeholder 2">
            <a:extLst>
              <a:ext uri="{FF2B5EF4-FFF2-40B4-BE49-F238E27FC236}">
                <a16:creationId xmlns:a16="http://schemas.microsoft.com/office/drawing/2014/main" id="{57468E80-F9CD-482F-828F-3A5A6066DF46}"/>
              </a:ext>
            </a:extLst>
          </p:cNvPr>
          <p:cNvSpPr>
            <a:spLocks noGrp="1"/>
          </p:cNvSpPr>
          <p:nvPr>
            <p:ph idx="1"/>
          </p:nvPr>
        </p:nvSpPr>
        <p:spPr/>
        <p:txBody>
          <a:bodyPr>
            <a:normAutofit/>
          </a:bodyPr>
          <a:lstStyle/>
          <a:p>
            <a:r>
              <a:rPr lang="en-GB" b="1" dirty="0"/>
              <a:t>To evaluate the effectiveness of the 5 multi-agency panels including an evaluation of:</a:t>
            </a:r>
            <a:endParaRPr lang="en-GB" dirty="0"/>
          </a:p>
          <a:p>
            <a:pPr lvl="0"/>
            <a:r>
              <a:rPr lang="en-GB" dirty="0"/>
              <a:t>The number of cases referred and assessed by the panels, and the level of risk of cases referred.</a:t>
            </a:r>
          </a:p>
          <a:p>
            <a:pPr lvl="0"/>
            <a:r>
              <a:rPr lang="en-GB" dirty="0"/>
              <a:t>The impact of the agreed joint action plans on risk.</a:t>
            </a:r>
          </a:p>
          <a:p>
            <a:pPr lvl="0"/>
            <a:r>
              <a:rPr lang="en-GB" dirty="0"/>
              <a:t>The value of the intelligence shared through the panels.</a:t>
            </a:r>
          </a:p>
          <a:p>
            <a:pPr lvl="0"/>
            <a:r>
              <a:rPr lang="en-GB" dirty="0"/>
              <a:t>The impact on collaborative working between agencies.</a:t>
            </a:r>
          </a:p>
          <a:p>
            <a:pPr lvl="0"/>
            <a:r>
              <a:rPr lang="en-GB" dirty="0"/>
              <a:t>The challenges faced by the panels.</a:t>
            </a:r>
          </a:p>
          <a:p>
            <a:pPr lvl="0"/>
            <a:r>
              <a:rPr lang="en-GB" dirty="0"/>
              <a:t>The value of the watch and wait lists.</a:t>
            </a:r>
          </a:p>
          <a:p>
            <a:pPr marL="0" indent="0">
              <a:buNone/>
            </a:pPr>
            <a:endParaRPr lang="en-GB" dirty="0"/>
          </a:p>
          <a:p>
            <a:endParaRPr lang="en-GB" dirty="0"/>
          </a:p>
        </p:txBody>
      </p:sp>
    </p:spTree>
    <p:extLst>
      <p:ext uri="{BB962C8B-B14F-4D97-AF65-F5344CB8AC3E}">
        <p14:creationId xmlns:p14="http://schemas.microsoft.com/office/powerpoint/2010/main" val="844944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D3790-8D66-4B4E-852B-BD03251289BE}"/>
              </a:ext>
            </a:extLst>
          </p:cNvPr>
          <p:cNvSpPr>
            <a:spLocks noGrp="1"/>
          </p:cNvSpPr>
          <p:nvPr>
            <p:ph type="title"/>
          </p:nvPr>
        </p:nvSpPr>
        <p:spPr>
          <a:solidFill>
            <a:schemeClr val="accent2"/>
          </a:solidFill>
        </p:spPr>
        <p:txBody>
          <a:bodyPr/>
          <a:lstStyle/>
          <a:p>
            <a:r>
              <a:rPr lang="en-US" dirty="0"/>
              <a:t>Casework example A – Parent feedback</a:t>
            </a:r>
            <a:endParaRPr lang="en-GB" dirty="0"/>
          </a:p>
        </p:txBody>
      </p:sp>
      <p:sp>
        <p:nvSpPr>
          <p:cNvPr id="3" name="Content Placeholder 2">
            <a:extLst>
              <a:ext uri="{FF2B5EF4-FFF2-40B4-BE49-F238E27FC236}">
                <a16:creationId xmlns:a16="http://schemas.microsoft.com/office/drawing/2014/main" id="{625439C1-6CC7-4404-B5A3-7D8894E6C453}"/>
              </a:ext>
            </a:extLst>
          </p:cNvPr>
          <p:cNvSpPr>
            <a:spLocks noGrp="1"/>
          </p:cNvSpPr>
          <p:nvPr>
            <p:ph idx="1"/>
          </p:nvPr>
        </p:nvSpPr>
        <p:spPr/>
        <p:txBody>
          <a:bodyPr/>
          <a:lstStyle/>
          <a:p>
            <a:pPr marL="0" indent="0">
              <a:buNone/>
            </a:pPr>
            <a:r>
              <a:rPr lang="en-GB" b="1" dirty="0"/>
              <a:t>What did you find most helpful?</a:t>
            </a:r>
          </a:p>
          <a:p>
            <a:r>
              <a:rPr lang="en-GB" dirty="0"/>
              <a:t>Support was/is outstanding! Our issues are going to be long term but in the short term it has completely changed my approach and made a huge difference to my confidence to go forward</a:t>
            </a:r>
          </a:p>
          <a:p>
            <a:endParaRPr lang="en-GB" dirty="0"/>
          </a:p>
          <a:p>
            <a:r>
              <a:rPr lang="en-GB" dirty="0"/>
              <a:t>If only I had of been referred to this type of support earlier, we may not be having such issues </a:t>
            </a:r>
          </a:p>
          <a:p>
            <a:pPr marL="0" indent="0">
              <a:buNone/>
            </a:pPr>
            <a:endParaRPr lang="en-GB" dirty="0"/>
          </a:p>
        </p:txBody>
      </p:sp>
    </p:spTree>
    <p:extLst>
      <p:ext uri="{BB962C8B-B14F-4D97-AF65-F5344CB8AC3E}">
        <p14:creationId xmlns:p14="http://schemas.microsoft.com/office/powerpoint/2010/main" val="28907601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C2D13-83A3-4BF1-BDBF-85D52DD8CA8D}"/>
              </a:ext>
            </a:extLst>
          </p:cNvPr>
          <p:cNvSpPr>
            <a:spLocks noGrp="1"/>
          </p:cNvSpPr>
          <p:nvPr>
            <p:ph type="title"/>
          </p:nvPr>
        </p:nvSpPr>
        <p:spPr>
          <a:solidFill>
            <a:schemeClr val="accent2"/>
          </a:solidFill>
        </p:spPr>
        <p:txBody>
          <a:bodyPr/>
          <a:lstStyle/>
          <a:p>
            <a:r>
              <a:rPr lang="en-US" dirty="0"/>
              <a:t>Conclusions SOS interventions/impact </a:t>
            </a:r>
            <a:endParaRPr lang="en-GB" dirty="0"/>
          </a:p>
        </p:txBody>
      </p:sp>
      <p:sp>
        <p:nvSpPr>
          <p:cNvPr id="3" name="Content Placeholder 2">
            <a:extLst>
              <a:ext uri="{FF2B5EF4-FFF2-40B4-BE49-F238E27FC236}">
                <a16:creationId xmlns:a16="http://schemas.microsoft.com/office/drawing/2014/main" id="{D4A68B67-6193-4D1D-81AF-9AB13A2FDC99}"/>
              </a:ext>
            </a:extLst>
          </p:cNvPr>
          <p:cNvSpPr>
            <a:spLocks noGrp="1"/>
          </p:cNvSpPr>
          <p:nvPr>
            <p:ph idx="1"/>
          </p:nvPr>
        </p:nvSpPr>
        <p:spPr/>
        <p:txBody>
          <a:bodyPr>
            <a:noAutofit/>
          </a:bodyPr>
          <a:lstStyle/>
          <a:p>
            <a:r>
              <a:rPr lang="en-US" sz="2000" dirty="0"/>
              <a:t>The Community Safety Managers report the St Giles Trust SOS Workers to have skills at getting alongside a young person and engaging them.</a:t>
            </a:r>
          </a:p>
          <a:p>
            <a:r>
              <a:rPr lang="en-US" sz="2000" dirty="0"/>
              <a:t>The St Giles Trust SOS Workers demonstrate a firm knowledge base in terms of the risks and vulnerabilities young people face that are associated with serious youth violence. </a:t>
            </a:r>
          </a:p>
          <a:p>
            <a:r>
              <a:rPr lang="en-US" sz="2000" dirty="0"/>
              <a:t>When reviewing the case studies collated for the interim evaluation all cases studies evidence an impact of change. </a:t>
            </a:r>
          </a:p>
          <a:p>
            <a:r>
              <a:rPr lang="en-US" sz="2000" dirty="0"/>
              <a:t>The style of working used by the St Giles SOS Workers is informal and their “lived experience” may be the cement required to get a young person engaged in the work. </a:t>
            </a:r>
          </a:p>
          <a:p>
            <a:r>
              <a:rPr lang="en-US" sz="2000" dirty="0"/>
              <a:t>There is evidence that the St Giles Trust SOS workers are forming positive working relationships with other professionals and that they are becoming clearer of their role in cases where overlap is a risk. </a:t>
            </a:r>
          </a:p>
          <a:p>
            <a:r>
              <a:rPr lang="en-US" sz="2000" dirty="0"/>
              <a:t>The final evaluation report will have the benefit of a wider viewpoint as the evaluations come in from young people, parents/</a:t>
            </a:r>
            <a:r>
              <a:rPr lang="en-US" sz="2000" dirty="0" err="1"/>
              <a:t>carers</a:t>
            </a:r>
            <a:r>
              <a:rPr lang="en-US" sz="2000" dirty="0"/>
              <a:t> and professionals. </a:t>
            </a:r>
            <a:endParaRPr lang="en-GB" sz="2000" dirty="0"/>
          </a:p>
          <a:p>
            <a:endParaRPr lang="en-US" dirty="0"/>
          </a:p>
          <a:p>
            <a:pPr marL="0" indent="0">
              <a:buNone/>
            </a:pPr>
            <a:r>
              <a:rPr lang="en-US" dirty="0"/>
              <a:t> </a:t>
            </a:r>
            <a:endParaRPr lang="en-GB" dirty="0"/>
          </a:p>
          <a:p>
            <a:endParaRPr lang="en-GB" dirty="0"/>
          </a:p>
        </p:txBody>
      </p:sp>
    </p:spTree>
    <p:extLst>
      <p:ext uri="{BB962C8B-B14F-4D97-AF65-F5344CB8AC3E}">
        <p14:creationId xmlns:p14="http://schemas.microsoft.com/office/powerpoint/2010/main" val="2330438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BFEDB-2DE8-48FE-AA9A-B51D21A13F6A}"/>
              </a:ext>
            </a:extLst>
          </p:cNvPr>
          <p:cNvSpPr>
            <a:spLocks noGrp="1"/>
          </p:cNvSpPr>
          <p:nvPr>
            <p:ph type="title"/>
          </p:nvPr>
        </p:nvSpPr>
        <p:spPr>
          <a:solidFill>
            <a:schemeClr val="accent2"/>
          </a:solidFill>
        </p:spPr>
        <p:txBody>
          <a:bodyPr/>
          <a:lstStyle/>
          <a:p>
            <a:r>
              <a:rPr lang="en-US" dirty="0"/>
              <a:t>Hertfordshire Youth Action Panels </a:t>
            </a:r>
            <a:endParaRPr lang="en-GB" dirty="0"/>
          </a:p>
        </p:txBody>
      </p:sp>
      <p:sp>
        <p:nvSpPr>
          <p:cNvPr id="3" name="Content Placeholder 2">
            <a:extLst>
              <a:ext uri="{FF2B5EF4-FFF2-40B4-BE49-F238E27FC236}">
                <a16:creationId xmlns:a16="http://schemas.microsoft.com/office/drawing/2014/main" id="{078BFE78-BFE9-4926-9B0B-102DAC1F5D47}"/>
              </a:ext>
            </a:extLst>
          </p:cNvPr>
          <p:cNvSpPr>
            <a:spLocks noGrp="1"/>
          </p:cNvSpPr>
          <p:nvPr>
            <p:ph idx="1"/>
          </p:nvPr>
        </p:nvSpPr>
        <p:spPr/>
        <p:txBody>
          <a:bodyPr/>
          <a:lstStyle/>
          <a:p>
            <a:endParaRPr lang="en-US" dirty="0"/>
          </a:p>
          <a:p>
            <a:pPr marL="0" indent="0">
              <a:buNone/>
            </a:pPr>
            <a:endParaRPr lang="en-GB" dirty="0"/>
          </a:p>
        </p:txBody>
      </p:sp>
      <p:graphicFrame>
        <p:nvGraphicFramePr>
          <p:cNvPr id="4" name="Diagram 3">
            <a:extLst>
              <a:ext uri="{FF2B5EF4-FFF2-40B4-BE49-F238E27FC236}">
                <a16:creationId xmlns:a16="http://schemas.microsoft.com/office/drawing/2014/main" id="{7704D4B3-734F-4B8A-BD82-DD3295F68793}"/>
              </a:ext>
            </a:extLst>
          </p:cNvPr>
          <p:cNvGraphicFramePr/>
          <p:nvPr>
            <p:extLst>
              <p:ext uri="{D42A27DB-BD31-4B8C-83A1-F6EECF244321}">
                <p14:modId xmlns:p14="http://schemas.microsoft.com/office/powerpoint/2010/main" val="3903722495"/>
              </p:ext>
            </p:extLst>
          </p:nvPr>
        </p:nvGraphicFramePr>
        <p:xfrm>
          <a:off x="2032000" y="1813482"/>
          <a:ext cx="8128000" cy="3520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7A09D4FD-13CB-482A-84DE-7D9225DF19FF}"/>
              </a:ext>
            </a:extLst>
          </p:cNvPr>
          <p:cNvSpPr txBox="1"/>
          <p:nvPr/>
        </p:nvSpPr>
        <p:spPr>
          <a:xfrm>
            <a:off x="838200" y="5865940"/>
            <a:ext cx="10515600" cy="646331"/>
          </a:xfrm>
          <a:prstGeom prst="rect">
            <a:avLst/>
          </a:prstGeom>
          <a:noFill/>
        </p:spPr>
        <p:txBody>
          <a:bodyPr wrap="square" rtlCol="0">
            <a:spAutoFit/>
          </a:bodyPr>
          <a:lstStyle/>
          <a:p>
            <a:pPr algn="ctr"/>
            <a:r>
              <a:rPr lang="en-US" dirty="0"/>
              <a:t>Guidance and protocols were developed for each area to adapt to meet local need. Panels are held monthly. </a:t>
            </a:r>
          </a:p>
          <a:p>
            <a:pPr algn="ctr"/>
            <a:r>
              <a:rPr lang="en-US" dirty="0"/>
              <a:t> * have joined panels onto existing meetings  </a:t>
            </a:r>
            <a:endParaRPr lang="en-GB" dirty="0"/>
          </a:p>
        </p:txBody>
      </p:sp>
    </p:spTree>
    <p:extLst>
      <p:ext uri="{BB962C8B-B14F-4D97-AF65-F5344CB8AC3E}">
        <p14:creationId xmlns:p14="http://schemas.microsoft.com/office/powerpoint/2010/main" val="126289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C7736-0734-48CB-9562-F3AFFAE5B5BF}"/>
              </a:ext>
            </a:extLst>
          </p:cNvPr>
          <p:cNvSpPr>
            <a:spLocks noGrp="1"/>
          </p:cNvSpPr>
          <p:nvPr>
            <p:ph type="title"/>
          </p:nvPr>
        </p:nvSpPr>
        <p:spPr>
          <a:solidFill>
            <a:schemeClr val="accent2"/>
          </a:solidFill>
        </p:spPr>
        <p:txBody>
          <a:bodyPr/>
          <a:lstStyle/>
          <a:p>
            <a:r>
              <a:rPr lang="en-US" dirty="0"/>
              <a:t>Panel Attendance </a:t>
            </a:r>
            <a:endParaRPr lang="en-GB" dirty="0"/>
          </a:p>
        </p:txBody>
      </p:sp>
      <p:sp>
        <p:nvSpPr>
          <p:cNvPr id="3" name="Content Placeholder 2">
            <a:extLst>
              <a:ext uri="{FF2B5EF4-FFF2-40B4-BE49-F238E27FC236}">
                <a16:creationId xmlns:a16="http://schemas.microsoft.com/office/drawing/2014/main" id="{10B7A9EC-95FC-4860-B088-CA2392F2EDDB}"/>
              </a:ext>
            </a:extLst>
          </p:cNvPr>
          <p:cNvSpPr>
            <a:spLocks noGrp="1"/>
          </p:cNvSpPr>
          <p:nvPr>
            <p:ph idx="1"/>
          </p:nvPr>
        </p:nvSpPr>
        <p:spPr/>
        <p:txBody>
          <a:bodyPr>
            <a:normAutofit/>
          </a:bodyPr>
          <a:lstStyle/>
          <a:p>
            <a:pPr marL="0" indent="0">
              <a:buNone/>
            </a:pPr>
            <a:r>
              <a:rPr lang="en-US" dirty="0"/>
              <a:t>                                                       </a:t>
            </a:r>
          </a:p>
          <a:p>
            <a:pPr marL="0" indent="0">
              <a:buNone/>
            </a:pPr>
            <a:r>
              <a:rPr lang="en-US" dirty="0"/>
              <a:t>                                                                                                </a:t>
            </a:r>
          </a:p>
          <a:p>
            <a:pPr marL="0" indent="0">
              <a:buNone/>
            </a:pPr>
            <a:r>
              <a:rPr lang="en-US" dirty="0"/>
              <a:t>   </a:t>
            </a:r>
            <a:r>
              <a:rPr lang="en-GB" dirty="0"/>
              <a:t>                                            </a:t>
            </a:r>
          </a:p>
          <a:p>
            <a:pPr marL="0" indent="0">
              <a:buNone/>
            </a:pPr>
            <a:r>
              <a:rPr lang="en-GB" dirty="0"/>
              <a:t> </a:t>
            </a:r>
            <a:endParaRPr lang="en-US" dirty="0"/>
          </a:p>
        </p:txBody>
      </p:sp>
      <p:sp>
        <p:nvSpPr>
          <p:cNvPr id="4" name="Oval 3"/>
          <p:cNvSpPr/>
          <p:nvPr/>
        </p:nvSpPr>
        <p:spPr>
          <a:xfrm>
            <a:off x="1529443" y="4941830"/>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            CGL</a:t>
            </a:r>
          </a:p>
        </p:txBody>
      </p:sp>
      <p:sp>
        <p:nvSpPr>
          <p:cNvPr id="5" name="Oval 4"/>
          <p:cNvSpPr/>
          <p:nvPr/>
        </p:nvSpPr>
        <p:spPr>
          <a:xfrm>
            <a:off x="4525736" y="5324814"/>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        SASH</a:t>
            </a:r>
          </a:p>
        </p:txBody>
      </p:sp>
      <p:sp>
        <p:nvSpPr>
          <p:cNvPr id="6" name="Oval 5"/>
          <p:cNvSpPr/>
          <p:nvPr/>
        </p:nvSpPr>
        <p:spPr>
          <a:xfrm>
            <a:off x="4035879" y="4028111"/>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Herts Young Homeless Group</a:t>
            </a:r>
          </a:p>
        </p:txBody>
      </p:sp>
      <p:sp>
        <p:nvSpPr>
          <p:cNvPr id="7" name="Oval 6"/>
          <p:cNvSpPr/>
          <p:nvPr/>
        </p:nvSpPr>
        <p:spPr>
          <a:xfrm>
            <a:off x="4563836" y="2025480"/>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YC Hertfordshire</a:t>
            </a:r>
          </a:p>
        </p:txBody>
      </p:sp>
      <p:sp>
        <p:nvSpPr>
          <p:cNvPr id="8" name="Oval 7"/>
          <p:cNvSpPr/>
          <p:nvPr/>
        </p:nvSpPr>
        <p:spPr>
          <a:xfrm>
            <a:off x="5485038" y="2881256"/>
            <a:ext cx="2736397" cy="800780"/>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Safer </a:t>
            </a:r>
            <a:r>
              <a:rPr lang="en-US" dirty="0" err="1">
                <a:solidFill>
                  <a:schemeClr val="tx1"/>
                </a:solidFill>
              </a:rPr>
              <a:t>Neighbourhood</a:t>
            </a:r>
            <a:r>
              <a:rPr lang="en-US" dirty="0">
                <a:solidFill>
                  <a:schemeClr val="tx1"/>
                </a:solidFill>
              </a:rPr>
              <a:t> Team</a:t>
            </a:r>
            <a:endParaRPr lang="en-GB" dirty="0">
              <a:solidFill>
                <a:schemeClr val="tx1"/>
              </a:solidFill>
            </a:endParaRPr>
          </a:p>
        </p:txBody>
      </p:sp>
      <p:sp>
        <p:nvSpPr>
          <p:cNvPr id="9" name="Oval 8"/>
          <p:cNvSpPr/>
          <p:nvPr/>
        </p:nvSpPr>
        <p:spPr>
          <a:xfrm>
            <a:off x="6754586" y="4284775"/>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District / Borough Council</a:t>
            </a:r>
          </a:p>
        </p:txBody>
      </p:sp>
      <p:sp>
        <p:nvSpPr>
          <p:cNvPr id="10" name="Oval 9"/>
          <p:cNvSpPr/>
          <p:nvPr/>
        </p:nvSpPr>
        <p:spPr>
          <a:xfrm>
            <a:off x="8776608" y="3488531"/>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Probation</a:t>
            </a:r>
          </a:p>
        </p:txBody>
      </p:sp>
      <p:sp>
        <p:nvSpPr>
          <p:cNvPr id="11" name="Oval 10"/>
          <p:cNvSpPr/>
          <p:nvPr/>
        </p:nvSpPr>
        <p:spPr>
          <a:xfrm>
            <a:off x="8284029" y="2171700"/>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Families First Team</a:t>
            </a:r>
            <a:endParaRPr lang="en-GB" dirty="0">
              <a:solidFill>
                <a:schemeClr val="tx1"/>
              </a:solidFill>
            </a:endParaRPr>
          </a:p>
        </p:txBody>
      </p:sp>
      <p:sp>
        <p:nvSpPr>
          <p:cNvPr id="12" name="Oval 11"/>
          <p:cNvSpPr/>
          <p:nvPr/>
        </p:nvSpPr>
        <p:spPr>
          <a:xfrm>
            <a:off x="1522300" y="2187292"/>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Police</a:t>
            </a:r>
          </a:p>
        </p:txBody>
      </p:sp>
      <p:sp>
        <p:nvSpPr>
          <p:cNvPr id="13" name="Oval 12"/>
          <p:cNvSpPr/>
          <p:nvPr/>
        </p:nvSpPr>
        <p:spPr>
          <a:xfrm>
            <a:off x="1908401" y="3161110"/>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    </a:t>
            </a:r>
            <a:r>
              <a:rPr lang="en-GB" dirty="0">
                <a:solidFill>
                  <a:schemeClr val="tx1"/>
                </a:solidFill>
              </a:rPr>
              <a:t>Schools and     Gangs Team</a:t>
            </a:r>
          </a:p>
        </p:txBody>
      </p:sp>
      <p:sp>
        <p:nvSpPr>
          <p:cNvPr id="14" name="Oval 13"/>
          <p:cNvSpPr/>
          <p:nvPr/>
        </p:nvSpPr>
        <p:spPr>
          <a:xfrm>
            <a:off x="8092168" y="5199745"/>
            <a:ext cx="2506436" cy="693964"/>
          </a:xfrm>
          <a:prstGeom prst="ellipse">
            <a:avLst/>
          </a:prstGeom>
          <a:solidFill>
            <a:schemeClr val="accent2">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Schools</a:t>
            </a:r>
            <a:r>
              <a:rPr lang="en-GB" dirty="0">
                <a:solidFill>
                  <a:schemeClr val="tx1"/>
                </a:solidFill>
              </a:rPr>
              <a:t> / PRU’s</a:t>
            </a:r>
          </a:p>
        </p:txBody>
      </p:sp>
    </p:spTree>
    <p:extLst>
      <p:ext uri="{BB962C8B-B14F-4D97-AF65-F5344CB8AC3E}">
        <p14:creationId xmlns:p14="http://schemas.microsoft.com/office/powerpoint/2010/main" val="1459990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20942-2ED7-49BD-AD0E-D5C550EAABC3}"/>
              </a:ext>
            </a:extLst>
          </p:cNvPr>
          <p:cNvSpPr>
            <a:spLocks noGrp="1"/>
          </p:cNvSpPr>
          <p:nvPr>
            <p:ph type="title"/>
          </p:nvPr>
        </p:nvSpPr>
        <p:spPr>
          <a:solidFill>
            <a:schemeClr val="accent2"/>
          </a:solidFill>
        </p:spPr>
        <p:txBody>
          <a:bodyPr/>
          <a:lstStyle/>
          <a:p>
            <a:r>
              <a:rPr lang="en-US" dirty="0"/>
              <a:t>Simple Process</a:t>
            </a:r>
            <a:endParaRPr lang="en-GB" dirty="0"/>
          </a:p>
        </p:txBody>
      </p:sp>
      <p:graphicFrame>
        <p:nvGraphicFramePr>
          <p:cNvPr id="8" name="Content Placeholder 7">
            <a:extLst>
              <a:ext uri="{FF2B5EF4-FFF2-40B4-BE49-F238E27FC236}">
                <a16:creationId xmlns:a16="http://schemas.microsoft.com/office/drawing/2014/main" id="{88DB4F83-A705-46A0-9C6E-9F8658987DB9}"/>
              </a:ext>
            </a:extLst>
          </p:cNvPr>
          <p:cNvGraphicFramePr>
            <a:graphicFrameLocks noGrp="1"/>
          </p:cNvGraphicFramePr>
          <p:nvPr>
            <p:ph idx="1"/>
            <p:extLst>
              <p:ext uri="{D42A27DB-BD31-4B8C-83A1-F6EECF244321}">
                <p14:modId xmlns:p14="http://schemas.microsoft.com/office/powerpoint/2010/main" val="22952340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9301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6000"/>
          </a:xfrm>
          <a:solidFill>
            <a:schemeClr val="accent2"/>
          </a:solidFill>
        </p:spPr>
        <p:txBody>
          <a:bodyPr/>
          <a:lstStyle/>
          <a:p>
            <a:r>
              <a:rPr lang="en-US" dirty="0"/>
              <a:t>V</a:t>
            </a:r>
            <a:r>
              <a:rPr lang="en-GB" dirty="0" err="1"/>
              <a:t>ulnerability</a:t>
            </a:r>
            <a:r>
              <a:rPr lang="en-GB" dirty="0"/>
              <a:t> Risk Checklist – measurable  </a:t>
            </a:r>
          </a:p>
        </p:txBody>
      </p:sp>
      <p:sp>
        <p:nvSpPr>
          <p:cNvPr id="3" name="Content Placeholder 2"/>
          <p:cNvSpPr>
            <a:spLocks noGrp="1"/>
          </p:cNvSpPr>
          <p:nvPr>
            <p:ph idx="1"/>
          </p:nvPr>
        </p:nvSpPr>
        <p:spPr/>
        <p:txBody>
          <a:bodyPr/>
          <a:lstStyle/>
          <a:p>
            <a:pPr marL="0" indent="0" algn="ctr">
              <a:buNone/>
            </a:pPr>
            <a:r>
              <a:rPr lang="en-GB" dirty="0"/>
              <a:t>system</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467626410"/>
              </p:ext>
            </p:extLst>
          </p:nvPr>
        </p:nvGraphicFramePr>
        <p:xfrm>
          <a:off x="838201" y="1484784"/>
          <a:ext cx="10515599" cy="5056338"/>
        </p:xfrm>
        <a:graphic>
          <a:graphicData uri="http://schemas.openxmlformats.org/drawingml/2006/table">
            <a:tbl>
              <a:tblPr firstRow="1" bandRow="1">
                <a:tableStyleId>{21E4AEA4-8DFA-4A89-87EB-49C32662AFE0}</a:tableStyleId>
              </a:tblPr>
              <a:tblGrid>
                <a:gridCol w="1032782">
                  <a:extLst>
                    <a:ext uri="{9D8B030D-6E8A-4147-A177-3AD203B41FA5}">
                      <a16:colId xmlns:a16="http://schemas.microsoft.com/office/drawing/2014/main" val="20000"/>
                    </a:ext>
                  </a:extLst>
                </a:gridCol>
                <a:gridCol w="3943350">
                  <a:extLst>
                    <a:ext uri="{9D8B030D-6E8A-4147-A177-3AD203B41FA5}">
                      <a16:colId xmlns:a16="http://schemas.microsoft.com/office/drawing/2014/main" val="20001"/>
                    </a:ext>
                  </a:extLst>
                </a:gridCol>
                <a:gridCol w="5539467">
                  <a:extLst>
                    <a:ext uri="{9D8B030D-6E8A-4147-A177-3AD203B41FA5}">
                      <a16:colId xmlns:a16="http://schemas.microsoft.com/office/drawing/2014/main" val="20002"/>
                    </a:ext>
                  </a:extLst>
                </a:gridCol>
              </a:tblGrid>
              <a:tr h="432048">
                <a:tc>
                  <a:txBody>
                    <a:bodyPr/>
                    <a:lstStyle/>
                    <a:p>
                      <a:pPr algn="l"/>
                      <a:r>
                        <a:rPr lang="en-GB" dirty="0">
                          <a:solidFill>
                            <a:schemeClr val="tx1"/>
                          </a:solidFill>
                        </a:rPr>
                        <a:t>Score</a:t>
                      </a:r>
                    </a:p>
                  </a:txBody>
                  <a:tcPr/>
                </a:tc>
                <a:tc>
                  <a:txBody>
                    <a:bodyPr/>
                    <a:lstStyle/>
                    <a:p>
                      <a:pPr algn="l"/>
                      <a:r>
                        <a:rPr lang="en-GB" dirty="0">
                          <a:solidFill>
                            <a:schemeClr val="tx1"/>
                          </a:solidFill>
                        </a:rPr>
                        <a:t>Vulnerability / Risk  Rating</a:t>
                      </a:r>
                    </a:p>
                  </a:txBody>
                  <a:tcPr/>
                </a:tc>
                <a:tc>
                  <a:txBody>
                    <a:bodyPr/>
                    <a:lstStyle/>
                    <a:p>
                      <a:pPr algn="l"/>
                      <a:r>
                        <a:rPr lang="en-GB" dirty="0">
                          <a:solidFill>
                            <a:schemeClr val="tx1"/>
                          </a:solidFill>
                        </a:rPr>
                        <a:t>Definition</a:t>
                      </a:r>
                    </a:p>
                  </a:txBody>
                  <a:tcPr/>
                </a:tc>
                <a:extLst>
                  <a:ext uri="{0D108BD9-81ED-4DB2-BD59-A6C34878D82A}">
                    <a16:rowId xmlns:a16="http://schemas.microsoft.com/office/drawing/2014/main" val="10000"/>
                  </a:ext>
                </a:extLst>
              </a:tr>
              <a:tr h="924858">
                <a:tc>
                  <a:txBody>
                    <a:bodyPr/>
                    <a:lstStyle/>
                    <a:p>
                      <a:pPr algn="l"/>
                      <a:r>
                        <a:rPr lang="en-GB" b="1" dirty="0"/>
                        <a:t>0-7</a:t>
                      </a:r>
                    </a:p>
                  </a:txBody>
                  <a:tcPr/>
                </a:tc>
                <a:tc>
                  <a:txBody>
                    <a:bodyPr/>
                    <a:lstStyle/>
                    <a:p>
                      <a:pPr algn="l">
                        <a:spcAft>
                          <a:spcPts val="0"/>
                        </a:spcAft>
                      </a:pPr>
                      <a:r>
                        <a:rPr lang="en-US" sz="1800" b="1" dirty="0">
                          <a:effectLst/>
                        </a:rPr>
                        <a:t>1</a:t>
                      </a:r>
                      <a:r>
                        <a:rPr lang="en-US" sz="1400" baseline="0" dirty="0">
                          <a:effectLst/>
                        </a:rPr>
                        <a:t> = </a:t>
                      </a:r>
                      <a:r>
                        <a:rPr lang="en-US" sz="1400" dirty="0">
                          <a:effectLst/>
                        </a:rPr>
                        <a:t>Emerging</a:t>
                      </a:r>
                      <a:r>
                        <a:rPr lang="en-US" sz="1400" baseline="0" dirty="0">
                          <a:effectLst/>
                        </a:rPr>
                        <a:t> </a:t>
                      </a:r>
                      <a:r>
                        <a:rPr lang="en-US" sz="1400" dirty="0">
                          <a:effectLst/>
                        </a:rPr>
                        <a:t>vulnerability/risk</a:t>
                      </a:r>
                      <a:endParaRPr lang="en-GB" sz="1400" dirty="0">
                        <a:effectLst/>
                      </a:endParaRPr>
                    </a:p>
                    <a:p>
                      <a:pPr algn="l">
                        <a:spcAft>
                          <a:spcPts val="0"/>
                        </a:spcAft>
                      </a:pPr>
                      <a:endParaRPr lang="en-GB" sz="1800" b="1" dirty="0">
                        <a:effectLst/>
                        <a:latin typeface="+mn-lt"/>
                        <a:ea typeface="Times New Roman"/>
                        <a:cs typeface="Times New Roman"/>
                      </a:endParaRPr>
                    </a:p>
                  </a:txBody>
                  <a:tcPr marL="68580" marR="68580" marT="0" marB="0"/>
                </a:tc>
                <a:tc>
                  <a:txBody>
                    <a:bodyPr/>
                    <a:lstStyle/>
                    <a:p>
                      <a:pPr algn="l">
                        <a:spcAft>
                          <a:spcPts val="0"/>
                        </a:spcAft>
                      </a:pPr>
                      <a:r>
                        <a:rPr lang="en-US" sz="1400" dirty="0">
                          <a:effectLst/>
                        </a:rPr>
                        <a:t>No history or evidence at present to indicate likelihood of vulnerability/risk from </a:t>
                      </a:r>
                      <a:r>
                        <a:rPr lang="en-US" sz="1400" dirty="0" err="1">
                          <a:effectLst/>
                        </a:rPr>
                        <a:t>behaviour</a:t>
                      </a:r>
                      <a:r>
                        <a:rPr lang="en-US" sz="1400" dirty="0">
                          <a:effectLst/>
                        </a:rPr>
                        <a:t>. Consider inclusion on “watch and wait” list.</a:t>
                      </a:r>
                      <a:endParaRPr lang="en-GB" sz="1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1"/>
                  </a:ext>
                </a:extLst>
              </a:tr>
              <a:tr h="924858">
                <a:tc>
                  <a:txBody>
                    <a:bodyPr/>
                    <a:lstStyle/>
                    <a:p>
                      <a:pPr algn="l"/>
                      <a:r>
                        <a:rPr lang="en-GB" b="1" dirty="0"/>
                        <a:t>7-14</a:t>
                      </a:r>
                    </a:p>
                  </a:txBody>
                  <a:tcPr/>
                </a:tc>
                <a:tc>
                  <a:txBody>
                    <a:bodyPr/>
                    <a:lstStyle/>
                    <a:p>
                      <a:pPr algn="l">
                        <a:spcAft>
                          <a:spcPts val="0"/>
                        </a:spcAft>
                      </a:pPr>
                      <a:r>
                        <a:rPr lang="en-US" sz="1800" b="1" dirty="0">
                          <a:effectLst/>
                        </a:rPr>
                        <a:t>2</a:t>
                      </a:r>
                      <a:r>
                        <a:rPr lang="en-US" sz="1400" baseline="0" dirty="0">
                          <a:effectLst/>
                        </a:rPr>
                        <a:t> = </a:t>
                      </a:r>
                      <a:r>
                        <a:rPr lang="en-US" sz="1400" dirty="0">
                          <a:effectLst/>
                        </a:rPr>
                        <a:t>Low vulnerability/risk</a:t>
                      </a:r>
                      <a:endParaRPr lang="en-GB" sz="1400" dirty="0">
                        <a:effectLst/>
                        <a:latin typeface="Times New Roman"/>
                        <a:ea typeface="Times New Roman"/>
                        <a:cs typeface="Times New Roman"/>
                      </a:endParaRPr>
                    </a:p>
                  </a:txBody>
                  <a:tcPr marL="68580" marR="68580" marT="0" marB="0"/>
                </a:tc>
                <a:tc>
                  <a:txBody>
                    <a:bodyPr/>
                    <a:lstStyle/>
                    <a:p>
                      <a:pPr algn="l">
                        <a:spcAft>
                          <a:spcPts val="0"/>
                        </a:spcAft>
                      </a:pPr>
                      <a:r>
                        <a:rPr lang="en-US" sz="1400" dirty="0">
                          <a:effectLst/>
                        </a:rPr>
                        <a:t>No current indication of vulnerability/risk but young person’s history indicates possible vulnerability/risk from identified </a:t>
                      </a:r>
                      <a:r>
                        <a:rPr lang="en-US" sz="1400" dirty="0" err="1">
                          <a:effectLst/>
                        </a:rPr>
                        <a:t>behaviour</a:t>
                      </a:r>
                      <a:r>
                        <a:rPr lang="en-US" sz="1400" dirty="0">
                          <a:effectLst/>
                        </a:rPr>
                        <a:t>.</a:t>
                      </a:r>
                      <a:endParaRPr lang="en-GB" sz="1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924858">
                <a:tc>
                  <a:txBody>
                    <a:bodyPr/>
                    <a:lstStyle/>
                    <a:p>
                      <a:pPr algn="l"/>
                      <a:r>
                        <a:rPr lang="en-GB" b="1" dirty="0"/>
                        <a:t>14-21</a:t>
                      </a:r>
                    </a:p>
                  </a:txBody>
                  <a:tcPr/>
                </a:tc>
                <a:tc>
                  <a:txBody>
                    <a:bodyPr/>
                    <a:lstStyle/>
                    <a:p>
                      <a:pPr algn="l">
                        <a:spcAft>
                          <a:spcPts val="0"/>
                        </a:spcAft>
                      </a:pPr>
                      <a:r>
                        <a:rPr lang="en-US" sz="1800" b="1" dirty="0">
                          <a:effectLst/>
                        </a:rPr>
                        <a:t>3</a:t>
                      </a:r>
                      <a:r>
                        <a:rPr lang="en-US" sz="1400" baseline="0" dirty="0">
                          <a:effectLst/>
                        </a:rPr>
                        <a:t> = </a:t>
                      </a:r>
                      <a:r>
                        <a:rPr lang="en-US" sz="1400" dirty="0">
                          <a:effectLst/>
                        </a:rPr>
                        <a:t>Medium vulnerability/risk</a:t>
                      </a:r>
                      <a:endParaRPr lang="en-GB" sz="1400" dirty="0">
                        <a:effectLst/>
                      </a:endParaRPr>
                    </a:p>
                    <a:p>
                      <a:pPr algn="l">
                        <a:spcAft>
                          <a:spcPts val="0"/>
                        </a:spcAft>
                      </a:pPr>
                      <a:endParaRPr lang="en-GB" sz="1800" b="1" dirty="0">
                        <a:effectLst/>
                        <a:latin typeface="+mn-lt"/>
                        <a:ea typeface="Times New Roman"/>
                        <a:cs typeface="Times New Roman"/>
                      </a:endParaRPr>
                    </a:p>
                  </a:txBody>
                  <a:tcPr marL="68580" marR="68580" marT="0" marB="0"/>
                </a:tc>
                <a:tc>
                  <a:txBody>
                    <a:bodyPr/>
                    <a:lstStyle/>
                    <a:p>
                      <a:pPr algn="l">
                        <a:spcAft>
                          <a:spcPts val="0"/>
                        </a:spcAft>
                      </a:pPr>
                      <a:r>
                        <a:rPr lang="en-US" sz="1400" dirty="0">
                          <a:effectLst/>
                        </a:rPr>
                        <a:t>Young person’s history and current </a:t>
                      </a:r>
                      <a:r>
                        <a:rPr lang="en-US" sz="1400" dirty="0" err="1">
                          <a:effectLst/>
                        </a:rPr>
                        <a:t>behaviour</a:t>
                      </a:r>
                      <a:r>
                        <a:rPr lang="en-US" sz="1400" dirty="0">
                          <a:effectLst/>
                        </a:rPr>
                        <a:t> indicates the presence of vulnerability/risk but action has already been identified to moderate the vulnerability/risk. </a:t>
                      </a:r>
                      <a:endParaRPr lang="en-GB" sz="1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r h="924858">
                <a:tc>
                  <a:txBody>
                    <a:bodyPr/>
                    <a:lstStyle/>
                    <a:p>
                      <a:pPr algn="l"/>
                      <a:r>
                        <a:rPr lang="en-GB" b="1" dirty="0"/>
                        <a:t>21-28</a:t>
                      </a:r>
                    </a:p>
                  </a:txBody>
                  <a:tcPr/>
                </a:tc>
                <a:tc>
                  <a:txBody>
                    <a:bodyPr/>
                    <a:lstStyle/>
                    <a:p>
                      <a:pPr algn="l">
                        <a:spcAft>
                          <a:spcPts val="0"/>
                        </a:spcAft>
                      </a:pPr>
                      <a:r>
                        <a:rPr lang="en-US" sz="1800" b="1" dirty="0">
                          <a:effectLst/>
                        </a:rPr>
                        <a:t>4</a:t>
                      </a:r>
                      <a:r>
                        <a:rPr lang="en-US" sz="1400" baseline="0" dirty="0">
                          <a:effectLst/>
                        </a:rPr>
                        <a:t> = </a:t>
                      </a:r>
                      <a:r>
                        <a:rPr lang="en-US" sz="1400" dirty="0">
                          <a:effectLst/>
                        </a:rPr>
                        <a:t>High vulnerability/risk</a:t>
                      </a:r>
                      <a:endParaRPr lang="en-GB" sz="1400" dirty="0">
                        <a:effectLst/>
                        <a:latin typeface="Times New Roman"/>
                        <a:ea typeface="Times New Roman"/>
                        <a:cs typeface="Times New Roman"/>
                      </a:endParaRPr>
                    </a:p>
                  </a:txBody>
                  <a:tcPr marL="68580" marR="68580" marT="0" marB="0"/>
                </a:tc>
                <a:tc>
                  <a:txBody>
                    <a:bodyPr/>
                    <a:lstStyle/>
                    <a:p>
                      <a:pPr algn="l">
                        <a:spcAft>
                          <a:spcPts val="0"/>
                        </a:spcAft>
                      </a:pPr>
                      <a:r>
                        <a:rPr lang="en-US" sz="1400" dirty="0">
                          <a:effectLst/>
                        </a:rPr>
                        <a:t>The young person’s circumstances indicate that the </a:t>
                      </a:r>
                      <a:r>
                        <a:rPr lang="en-US" sz="1400" dirty="0" err="1">
                          <a:effectLst/>
                        </a:rPr>
                        <a:t>behaviour</a:t>
                      </a:r>
                      <a:r>
                        <a:rPr lang="en-US" sz="1400" dirty="0">
                          <a:effectLst/>
                        </a:rPr>
                        <a:t> may result in a vulnerability/risk of serious harm without intervention from one or more agency.</a:t>
                      </a:r>
                      <a:endParaRPr lang="en-GB" sz="1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4"/>
                  </a:ext>
                </a:extLst>
              </a:tr>
              <a:tr h="924858">
                <a:tc>
                  <a:txBody>
                    <a:bodyPr/>
                    <a:lstStyle/>
                    <a:p>
                      <a:pPr algn="l"/>
                      <a:r>
                        <a:rPr lang="en-GB" b="1" dirty="0"/>
                        <a:t>28-</a:t>
                      </a:r>
                      <a:r>
                        <a:rPr lang="en-GB" b="1" baseline="0" dirty="0"/>
                        <a:t>35</a:t>
                      </a:r>
                      <a:endParaRPr lang="en-GB" b="1" dirty="0"/>
                    </a:p>
                  </a:txBody>
                  <a:tcPr/>
                </a:tc>
                <a:tc>
                  <a:txBody>
                    <a:bodyPr/>
                    <a:lstStyle/>
                    <a:p>
                      <a:pPr algn="l">
                        <a:spcAft>
                          <a:spcPts val="0"/>
                        </a:spcAft>
                      </a:pPr>
                      <a:r>
                        <a:rPr lang="en-US" sz="1800" b="1" dirty="0">
                          <a:effectLst/>
                        </a:rPr>
                        <a:t>5</a:t>
                      </a:r>
                      <a:r>
                        <a:rPr lang="en-US" sz="1400" baseline="0" dirty="0">
                          <a:effectLst/>
                        </a:rPr>
                        <a:t> = </a:t>
                      </a:r>
                      <a:r>
                        <a:rPr lang="en-US" sz="1400" dirty="0">
                          <a:effectLst/>
                        </a:rPr>
                        <a:t>Very High vulnerability/risk</a:t>
                      </a:r>
                      <a:endParaRPr lang="en-GB" sz="1400" dirty="0">
                        <a:effectLst/>
                        <a:latin typeface="Times New Roman"/>
                        <a:ea typeface="Times New Roman"/>
                        <a:cs typeface="Times New Roman"/>
                      </a:endParaRPr>
                    </a:p>
                  </a:txBody>
                  <a:tcPr marL="68580" marR="68580" marT="0" marB="0"/>
                </a:tc>
                <a:tc>
                  <a:txBody>
                    <a:bodyPr/>
                    <a:lstStyle/>
                    <a:p>
                      <a:pPr algn="l">
                        <a:spcAft>
                          <a:spcPts val="0"/>
                        </a:spcAft>
                      </a:pPr>
                      <a:r>
                        <a:rPr lang="en-US" sz="1400" dirty="0">
                          <a:effectLst/>
                        </a:rPr>
                        <a:t>The young person will commit the </a:t>
                      </a:r>
                      <a:r>
                        <a:rPr lang="en-US" sz="1400" dirty="0" err="1">
                          <a:effectLst/>
                        </a:rPr>
                        <a:t>behaviour</a:t>
                      </a:r>
                      <a:r>
                        <a:rPr lang="en-US" sz="1400" dirty="0">
                          <a:effectLst/>
                        </a:rPr>
                        <a:t> as soon as they are able and the vulnerability/risk of significant harm is considered imminent.</a:t>
                      </a:r>
                      <a:endParaRPr lang="en-GB" sz="14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7117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103D4-4A13-4724-BA23-3FE0B2BDEAA6}"/>
              </a:ext>
            </a:extLst>
          </p:cNvPr>
          <p:cNvSpPr>
            <a:spLocks noGrp="1"/>
          </p:cNvSpPr>
          <p:nvPr>
            <p:ph type="title"/>
          </p:nvPr>
        </p:nvSpPr>
        <p:spPr>
          <a:solidFill>
            <a:schemeClr val="accent2"/>
          </a:solidFill>
        </p:spPr>
        <p:txBody>
          <a:bodyPr/>
          <a:lstStyle/>
          <a:p>
            <a:r>
              <a:rPr lang="en-US" dirty="0"/>
              <a:t>Referral Data SWHYAP</a:t>
            </a:r>
            <a:endParaRPr lang="en-GB" dirty="0"/>
          </a:p>
        </p:txBody>
      </p:sp>
      <p:graphicFrame>
        <p:nvGraphicFramePr>
          <p:cNvPr id="4" name="Table 4">
            <a:extLst>
              <a:ext uri="{FF2B5EF4-FFF2-40B4-BE49-F238E27FC236}">
                <a16:creationId xmlns:a16="http://schemas.microsoft.com/office/drawing/2014/main" id="{54ED7004-A984-400B-A83B-DFDBD5884626}"/>
              </a:ext>
            </a:extLst>
          </p:cNvPr>
          <p:cNvGraphicFramePr>
            <a:graphicFrameLocks noGrp="1"/>
          </p:cNvGraphicFramePr>
          <p:nvPr>
            <p:ph idx="1"/>
            <p:extLst>
              <p:ext uri="{D42A27DB-BD31-4B8C-83A1-F6EECF244321}">
                <p14:modId xmlns:p14="http://schemas.microsoft.com/office/powerpoint/2010/main" val="3834386637"/>
              </p:ext>
            </p:extLst>
          </p:nvPr>
        </p:nvGraphicFramePr>
        <p:xfrm>
          <a:off x="838200" y="1825625"/>
          <a:ext cx="10515600" cy="3931920"/>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3857729528"/>
                    </a:ext>
                  </a:extLst>
                </a:gridCol>
                <a:gridCol w="2628900">
                  <a:extLst>
                    <a:ext uri="{9D8B030D-6E8A-4147-A177-3AD203B41FA5}">
                      <a16:colId xmlns:a16="http://schemas.microsoft.com/office/drawing/2014/main" val="3762613697"/>
                    </a:ext>
                  </a:extLst>
                </a:gridCol>
                <a:gridCol w="2628900">
                  <a:extLst>
                    <a:ext uri="{9D8B030D-6E8A-4147-A177-3AD203B41FA5}">
                      <a16:colId xmlns:a16="http://schemas.microsoft.com/office/drawing/2014/main" val="2265965756"/>
                    </a:ext>
                  </a:extLst>
                </a:gridCol>
                <a:gridCol w="2628900">
                  <a:extLst>
                    <a:ext uri="{9D8B030D-6E8A-4147-A177-3AD203B41FA5}">
                      <a16:colId xmlns:a16="http://schemas.microsoft.com/office/drawing/2014/main" val="2187369578"/>
                    </a:ext>
                  </a:extLst>
                </a:gridCol>
              </a:tblGrid>
              <a:tr h="146770">
                <a:tc>
                  <a:txBody>
                    <a:bodyPr/>
                    <a:lstStyle/>
                    <a:p>
                      <a:r>
                        <a:rPr lang="en-US" dirty="0"/>
                        <a:t>Area</a:t>
                      </a:r>
                      <a:endParaRPr lang="en-GB" dirty="0"/>
                    </a:p>
                  </a:txBody>
                  <a:tcPr/>
                </a:tc>
                <a:tc>
                  <a:txBody>
                    <a:bodyPr/>
                    <a:lstStyle/>
                    <a:p>
                      <a:r>
                        <a:rPr lang="en-US" dirty="0"/>
                        <a:t>Panel</a:t>
                      </a:r>
                      <a:endParaRPr lang="en-GB" dirty="0"/>
                    </a:p>
                  </a:txBody>
                  <a:tcPr/>
                </a:tc>
                <a:tc>
                  <a:txBody>
                    <a:bodyPr/>
                    <a:lstStyle/>
                    <a:p>
                      <a:r>
                        <a:rPr lang="en-US" dirty="0"/>
                        <a:t>Accepted to panel </a:t>
                      </a:r>
                      <a:endParaRPr lang="en-GB" dirty="0"/>
                    </a:p>
                  </a:txBody>
                  <a:tcPr/>
                </a:tc>
                <a:tc>
                  <a:txBody>
                    <a:bodyPr/>
                    <a:lstStyle/>
                    <a:p>
                      <a:r>
                        <a:rPr lang="en-US" dirty="0"/>
                        <a:t>SOS Interventions </a:t>
                      </a:r>
                      <a:endParaRPr lang="en-GB" dirty="0"/>
                    </a:p>
                  </a:txBody>
                  <a:tcPr/>
                </a:tc>
                <a:extLst>
                  <a:ext uri="{0D108BD9-81ED-4DB2-BD59-A6C34878D82A}">
                    <a16:rowId xmlns:a16="http://schemas.microsoft.com/office/drawing/2014/main" val="98993863"/>
                  </a:ext>
                </a:extLst>
              </a:tr>
              <a:tr h="146770">
                <a:tc>
                  <a:txBody>
                    <a:bodyPr/>
                    <a:lstStyle/>
                    <a:p>
                      <a:r>
                        <a:rPr lang="en-US" dirty="0"/>
                        <a:t>TRDC</a:t>
                      </a:r>
                      <a:endParaRPr lang="en-GB" dirty="0"/>
                    </a:p>
                  </a:txBody>
                  <a:tcPr/>
                </a:tc>
                <a:tc>
                  <a:txBody>
                    <a:bodyPr/>
                    <a:lstStyle/>
                    <a:p>
                      <a:r>
                        <a:rPr lang="en-US" dirty="0"/>
                        <a:t>25</a:t>
                      </a:r>
                      <a:endParaRPr lang="en-GB" dirty="0"/>
                    </a:p>
                  </a:txBody>
                  <a:tcPr/>
                </a:tc>
                <a:tc>
                  <a:txBody>
                    <a:bodyPr/>
                    <a:lstStyle/>
                    <a:p>
                      <a:r>
                        <a:rPr lang="en-US" dirty="0"/>
                        <a:t>17</a:t>
                      </a:r>
                    </a:p>
                    <a:p>
                      <a:endParaRPr lang="en-US" dirty="0"/>
                    </a:p>
                    <a:p>
                      <a:endParaRPr lang="en-US" dirty="0"/>
                    </a:p>
                    <a:p>
                      <a:endParaRPr lang="en-GB" dirty="0"/>
                    </a:p>
                  </a:txBody>
                  <a:tcPr/>
                </a:tc>
                <a:tc>
                  <a:txBody>
                    <a:bodyPr/>
                    <a:lstStyle/>
                    <a:p>
                      <a:r>
                        <a:rPr lang="en-US" dirty="0"/>
                        <a:t>9</a:t>
                      </a:r>
                      <a:endParaRPr lang="en-GB" dirty="0"/>
                    </a:p>
                  </a:txBody>
                  <a:tcPr/>
                </a:tc>
                <a:extLst>
                  <a:ext uri="{0D108BD9-81ED-4DB2-BD59-A6C34878D82A}">
                    <a16:rowId xmlns:a16="http://schemas.microsoft.com/office/drawing/2014/main" val="3599205720"/>
                  </a:ext>
                </a:extLst>
              </a:tr>
              <a:tr h="146770">
                <a:tc>
                  <a:txBody>
                    <a:bodyPr/>
                    <a:lstStyle/>
                    <a:p>
                      <a:r>
                        <a:rPr lang="en-US" dirty="0"/>
                        <a:t>Watford</a:t>
                      </a:r>
                      <a:endParaRPr lang="en-GB" dirty="0"/>
                    </a:p>
                  </a:txBody>
                  <a:tcPr/>
                </a:tc>
                <a:tc>
                  <a:txBody>
                    <a:bodyPr/>
                    <a:lstStyle/>
                    <a:p>
                      <a:r>
                        <a:rPr lang="en-US" dirty="0"/>
                        <a:t>27</a:t>
                      </a:r>
                      <a:endParaRPr lang="en-GB" dirty="0"/>
                    </a:p>
                  </a:txBody>
                  <a:tcPr/>
                </a:tc>
                <a:tc>
                  <a:txBody>
                    <a:bodyPr/>
                    <a:lstStyle/>
                    <a:p>
                      <a:r>
                        <a:rPr lang="en-US" dirty="0"/>
                        <a:t>21</a:t>
                      </a:r>
                    </a:p>
                    <a:p>
                      <a:endParaRPr lang="en-US" dirty="0"/>
                    </a:p>
                    <a:p>
                      <a:endParaRPr lang="en-US" dirty="0"/>
                    </a:p>
                    <a:p>
                      <a:endParaRPr lang="en-GB" dirty="0"/>
                    </a:p>
                  </a:txBody>
                  <a:tcPr/>
                </a:tc>
                <a:tc>
                  <a:txBody>
                    <a:bodyPr/>
                    <a:lstStyle/>
                    <a:p>
                      <a:r>
                        <a:rPr lang="en-US" dirty="0"/>
                        <a:t>13</a:t>
                      </a:r>
                      <a:endParaRPr lang="en-GB" dirty="0"/>
                    </a:p>
                  </a:txBody>
                  <a:tcPr/>
                </a:tc>
                <a:extLst>
                  <a:ext uri="{0D108BD9-81ED-4DB2-BD59-A6C34878D82A}">
                    <a16:rowId xmlns:a16="http://schemas.microsoft.com/office/drawing/2014/main" val="876235547"/>
                  </a:ext>
                </a:extLst>
              </a:tr>
              <a:tr h="1163064">
                <a:tc>
                  <a:txBody>
                    <a:bodyPr/>
                    <a:lstStyle/>
                    <a:p>
                      <a:r>
                        <a:rPr lang="en-US" dirty="0" err="1"/>
                        <a:t>Hertsmere</a:t>
                      </a:r>
                      <a:endParaRPr lang="en-GB" dirty="0"/>
                    </a:p>
                  </a:txBody>
                  <a:tcPr/>
                </a:tc>
                <a:tc>
                  <a:txBody>
                    <a:bodyPr/>
                    <a:lstStyle/>
                    <a:p>
                      <a:r>
                        <a:rPr lang="en-US" dirty="0"/>
                        <a:t>13</a:t>
                      </a:r>
                      <a:endParaRPr lang="en-GB" dirty="0"/>
                    </a:p>
                  </a:txBody>
                  <a:tcPr/>
                </a:tc>
                <a:tc>
                  <a:txBody>
                    <a:bodyPr/>
                    <a:lstStyle/>
                    <a:p>
                      <a:r>
                        <a:rPr lang="en-US" dirty="0"/>
                        <a:t>11</a:t>
                      </a:r>
                    </a:p>
                    <a:p>
                      <a:endParaRPr lang="en-US" dirty="0"/>
                    </a:p>
                    <a:p>
                      <a:endParaRPr lang="en-US" dirty="0"/>
                    </a:p>
                    <a:p>
                      <a:endParaRPr lang="en-GB" dirty="0"/>
                    </a:p>
                  </a:txBody>
                  <a:tcPr/>
                </a:tc>
                <a:tc>
                  <a:txBody>
                    <a:bodyPr/>
                    <a:lstStyle/>
                    <a:p>
                      <a:r>
                        <a:rPr lang="en-US" dirty="0"/>
                        <a:t>9</a:t>
                      </a:r>
                      <a:endParaRPr lang="en-GB" dirty="0"/>
                    </a:p>
                  </a:txBody>
                  <a:tcPr/>
                </a:tc>
                <a:extLst>
                  <a:ext uri="{0D108BD9-81ED-4DB2-BD59-A6C34878D82A}">
                    <a16:rowId xmlns:a16="http://schemas.microsoft.com/office/drawing/2014/main" val="106655872"/>
                  </a:ext>
                </a:extLst>
              </a:tr>
            </a:tbl>
          </a:graphicData>
        </a:graphic>
      </p:graphicFrame>
    </p:spTree>
    <p:extLst>
      <p:ext uri="{BB962C8B-B14F-4D97-AF65-F5344CB8AC3E}">
        <p14:creationId xmlns:p14="http://schemas.microsoft.com/office/powerpoint/2010/main" val="3391699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30C8C-5A3D-4730-AF5C-FD1D8CD2BE53}"/>
              </a:ext>
            </a:extLst>
          </p:cNvPr>
          <p:cNvSpPr>
            <a:spLocks noGrp="1"/>
          </p:cNvSpPr>
          <p:nvPr>
            <p:ph type="title"/>
          </p:nvPr>
        </p:nvSpPr>
        <p:spPr>
          <a:solidFill>
            <a:schemeClr val="accent2"/>
          </a:solidFill>
        </p:spPr>
        <p:txBody>
          <a:bodyPr/>
          <a:lstStyle/>
          <a:p>
            <a:r>
              <a:rPr lang="en-US" dirty="0"/>
              <a:t>Information and outcome of panel </a:t>
            </a:r>
            <a:endParaRPr lang="en-GB" dirty="0"/>
          </a:p>
        </p:txBody>
      </p:sp>
      <p:graphicFrame>
        <p:nvGraphicFramePr>
          <p:cNvPr id="6" name="Content Placeholder 5">
            <a:extLst>
              <a:ext uri="{FF2B5EF4-FFF2-40B4-BE49-F238E27FC236}">
                <a16:creationId xmlns:a16="http://schemas.microsoft.com/office/drawing/2014/main" id="{B038C5CB-6438-4AC4-9E38-55F7E7707B1A}"/>
              </a:ext>
            </a:extLst>
          </p:cNvPr>
          <p:cNvGraphicFramePr>
            <a:graphicFrameLocks noGrp="1"/>
          </p:cNvGraphicFramePr>
          <p:nvPr>
            <p:ph idx="1"/>
            <p:extLst>
              <p:ext uri="{D42A27DB-BD31-4B8C-83A1-F6EECF244321}">
                <p14:modId xmlns:p14="http://schemas.microsoft.com/office/powerpoint/2010/main" val="2496881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1974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EB60C-F0BB-4038-AEE0-D7749338737C}"/>
              </a:ext>
            </a:extLst>
          </p:cNvPr>
          <p:cNvSpPr>
            <a:spLocks noGrp="1"/>
          </p:cNvSpPr>
          <p:nvPr>
            <p:ph type="title"/>
          </p:nvPr>
        </p:nvSpPr>
        <p:spPr>
          <a:solidFill>
            <a:schemeClr val="accent2"/>
          </a:solidFill>
        </p:spPr>
        <p:txBody>
          <a:bodyPr/>
          <a:lstStyle/>
          <a:p>
            <a:r>
              <a:rPr lang="en-US" dirty="0"/>
              <a:t>Watch and Wait List </a:t>
            </a:r>
            <a:endParaRPr lang="en-GB" dirty="0"/>
          </a:p>
        </p:txBody>
      </p:sp>
      <p:sp>
        <p:nvSpPr>
          <p:cNvPr id="3" name="Content Placeholder 2">
            <a:extLst>
              <a:ext uri="{FF2B5EF4-FFF2-40B4-BE49-F238E27FC236}">
                <a16:creationId xmlns:a16="http://schemas.microsoft.com/office/drawing/2014/main" id="{3EB6C180-6DB5-435A-B6B9-85A725F806F4}"/>
              </a:ext>
            </a:extLst>
          </p:cNvPr>
          <p:cNvSpPr>
            <a:spLocks noGrp="1"/>
          </p:cNvSpPr>
          <p:nvPr>
            <p:ph idx="1"/>
          </p:nvPr>
        </p:nvSpPr>
        <p:spPr/>
        <p:txBody>
          <a:bodyPr/>
          <a:lstStyle/>
          <a:p>
            <a:endParaRPr lang="en-US" dirty="0"/>
          </a:p>
          <a:p>
            <a:r>
              <a:rPr lang="en-GB" dirty="0"/>
              <a:t>The Watch and Wait List has proved a valuable tool to gain multi agency intelligence to improve decision making processes at panel particularly relating to young people who have been moved into the area from London Boroughs. </a:t>
            </a:r>
          </a:p>
          <a:p>
            <a:endParaRPr lang="en-GB" dirty="0"/>
          </a:p>
          <a:p>
            <a:r>
              <a:rPr lang="en-GB" dirty="0"/>
              <a:t>Giving us the opportunity to liaise with other professionals involved to consider the need for using local resources to support the overall care plan</a:t>
            </a:r>
          </a:p>
        </p:txBody>
      </p:sp>
    </p:spTree>
    <p:extLst>
      <p:ext uri="{BB962C8B-B14F-4D97-AF65-F5344CB8AC3E}">
        <p14:creationId xmlns:p14="http://schemas.microsoft.com/office/powerpoint/2010/main" val="1529384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TotalTime>
  <Words>1936</Words>
  <Application>Microsoft Office PowerPoint</Application>
  <PresentationFormat>Widescreen</PresentationFormat>
  <Paragraphs>214</Paragraphs>
  <Slides>21</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Office Theme</vt:lpstr>
      <vt:lpstr>Community Safety Partnership Youth Action Panel Initiative </vt:lpstr>
      <vt:lpstr>Interim Report Brief – Panels </vt:lpstr>
      <vt:lpstr>Hertfordshire Youth Action Panels </vt:lpstr>
      <vt:lpstr>Panel Attendance </vt:lpstr>
      <vt:lpstr>Simple Process</vt:lpstr>
      <vt:lpstr>Vulnerability Risk Checklist – measurable  </vt:lpstr>
      <vt:lpstr>Referral Data SWHYAP</vt:lpstr>
      <vt:lpstr>Information and outcome of panel </vt:lpstr>
      <vt:lpstr>Watch and Wait List </vt:lpstr>
      <vt:lpstr>Partnership Working </vt:lpstr>
      <vt:lpstr>Interim Report – SOS Workers </vt:lpstr>
      <vt:lpstr>Teen Star: used by SOS workers  </vt:lpstr>
      <vt:lpstr>The Journey of Change/ Teen Star Quiz </vt:lpstr>
      <vt:lpstr>Measures of Change  </vt:lpstr>
      <vt:lpstr>Case Example: J – 16 years - Referred by School</vt:lpstr>
      <vt:lpstr>Outcome of Intervention</vt:lpstr>
      <vt:lpstr>Casework example J – Partner Feedback</vt:lpstr>
      <vt:lpstr>Casework example J – Partner Feedback</vt:lpstr>
      <vt:lpstr>Case Example: A – 14 years - Referred by Schools and Gangs Team</vt:lpstr>
      <vt:lpstr>Casework example A – Parent feedback</vt:lpstr>
      <vt:lpstr>Conclusions SOS interventions/impact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Safety Partnership Youth Action Panel Initiative</dc:title>
  <dc:creator>carole hassell</dc:creator>
  <cp:lastModifiedBy>carole hassell</cp:lastModifiedBy>
  <cp:revision>19</cp:revision>
  <dcterms:created xsi:type="dcterms:W3CDTF">2020-01-06T19:41:04Z</dcterms:created>
  <dcterms:modified xsi:type="dcterms:W3CDTF">2020-06-19T11:33:16Z</dcterms:modified>
</cp:coreProperties>
</file>