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84" r:id="rId3"/>
    <p:sldId id="333" r:id="rId4"/>
    <p:sldId id="260" r:id="rId5"/>
    <p:sldId id="329" r:id="rId6"/>
    <p:sldId id="331" r:id="rId7"/>
    <p:sldId id="306" r:id="rId8"/>
    <p:sldId id="262" r:id="rId9"/>
    <p:sldId id="288" r:id="rId10"/>
    <p:sldId id="332" r:id="rId11"/>
    <p:sldId id="300" r:id="rId12"/>
  </p:sldIdLst>
  <p:sldSz cx="9906000" cy="6858000" type="A4"/>
  <p:notesSz cx="6669088"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armaine Goddard" initials="CG"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6679" autoAdjust="0"/>
  </p:normalViewPr>
  <p:slideViewPr>
    <p:cSldViewPr>
      <p:cViewPr varScale="1">
        <p:scale>
          <a:sx n="67" d="100"/>
          <a:sy n="67" d="100"/>
        </p:scale>
        <p:origin x="-1747" y="-8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0"/>
    </p:cViewPr>
  </p:sorterViewPr>
  <p:notesViewPr>
    <p:cSldViewPr>
      <p:cViewPr varScale="1">
        <p:scale>
          <a:sx n="76" d="100"/>
          <a:sy n="76" d="100"/>
        </p:scale>
        <p:origin x="-2196" y="-96"/>
      </p:cViewPr>
      <p:guideLst>
        <p:guide orient="horz" pos="3126"/>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3" y="2"/>
            <a:ext cx="2890349" cy="495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t" anchorCtr="0" compatLnSpc="1">
            <a:prstTxWarp prst="textNoShape">
              <a:avLst/>
            </a:prstTxWarp>
          </a:bodyPr>
          <a:lstStyle>
            <a:lvl1pPr defTabSz="915988">
              <a:defRPr sz="1200"/>
            </a:lvl1pPr>
          </a:lstStyle>
          <a:p>
            <a:pPr>
              <a:defRPr/>
            </a:pPr>
            <a:endParaRPr lang="en-US" altLang="en-US" dirty="0"/>
          </a:p>
        </p:txBody>
      </p:sp>
      <p:sp>
        <p:nvSpPr>
          <p:cNvPr id="21507" name="Rectangle 3"/>
          <p:cNvSpPr>
            <a:spLocks noGrp="1" noChangeArrowheads="1"/>
          </p:cNvSpPr>
          <p:nvPr>
            <p:ph type="dt" sz="quarter" idx="1"/>
          </p:nvPr>
        </p:nvSpPr>
        <p:spPr bwMode="auto">
          <a:xfrm>
            <a:off x="3777200" y="2"/>
            <a:ext cx="2890349" cy="495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t" anchorCtr="0" compatLnSpc="1">
            <a:prstTxWarp prst="textNoShape">
              <a:avLst/>
            </a:prstTxWarp>
          </a:bodyPr>
          <a:lstStyle>
            <a:lvl1pPr algn="r" defTabSz="915988">
              <a:defRPr sz="1200"/>
            </a:lvl1pPr>
          </a:lstStyle>
          <a:p>
            <a:pPr>
              <a:defRPr/>
            </a:pPr>
            <a:endParaRPr lang="en-US" altLang="en-US" dirty="0"/>
          </a:p>
        </p:txBody>
      </p:sp>
      <p:sp>
        <p:nvSpPr>
          <p:cNvPr id="21508" name="Rectangle 4"/>
          <p:cNvSpPr>
            <a:spLocks noGrp="1" noChangeArrowheads="1"/>
          </p:cNvSpPr>
          <p:nvPr>
            <p:ph type="ftr" sz="quarter" idx="2"/>
          </p:nvPr>
        </p:nvSpPr>
        <p:spPr bwMode="auto">
          <a:xfrm>
            <a:off x="3" y="9429576"/>
            <a:ext cx="2890349" cy="49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b" anchorCtr="0" compatLnSpc="1">
            <a:prstTxWarp prst="textNoShape">
              <a:avLst/>
            </a:prstTxWarp>
          </a:bodyPr>
          <a:lstStyle>
            <a:lvl1pPr defTabSz="915988">
              <a:defRPr sz="1200"/>
            </a:lvl1pPr>
          </a:lstStyle>
          <a:p>
            <a:pPr>
              <a:defRPr/>
            </a:pPr>
            <a:r>
              <a:rPr lang="en-US" altLang="en-US" dirty="0" smtClean="0"/>
              <a:t>HSCB Q2 15/16 Performance Report</a:t>
            </a:r>
            <a:endParaRPr lang="en-US" altLang="en-US" dirty="0"/>
          </a:p>
        </p:txBody>
      </p:sp>
      <p:sp>
        <p:nvSpPr>
          <p:cNvPr id="21509" name="Rectangle 5"/>
          <p:cNvSpPr>
            <a:spLocks noGrp="1" noChangeArrowheads="1"/>
          </p:cNvSpPr>
          <p:nvPr>
            <p:ph type="sldNum" sz="quarter" idx="3"/>
          </p:nvPr>
        </p:nvSpPr>
        <p:spPr bwMode="auto">
          <a:xfrm>
            <a:off x="3777200" y="9429576"/>
            <a:ext cx="2890349" cy="49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b" anchorCtr="0" compatLnSpc="1">
            <a:prstTxWarp prst="textNoShape">
              <a:avLst/>
            </a:prstTxWarp>
          </a:bodyPr>
          <a:lstStyle>
            <a:lvl1pPr algn="r" defTabSz="915988">
              <a:defRPr sz="1200"/>
            </a:lvl1pPr>
          </a:lstStyle>
          <a:p>
            <a:pPr>
              <a:defRPr/>
            </a:pPr>
            <a:fld id="{31DDEDB9-4E9F-4BD1-9132-52A9EA7F6276}" type="slidenum">
              <a:rPr lang="en-US" altLang="en-US"/>
              <a:pPr>
                <a:defRPr/>
              </a:pPr>
              <a:t>‹#›</a:t>
            </a:fld>
            <a:endParaRPr lang="en-US" altLang="en-US" dirty="0"/>
          </a:p>
        </p:txBody>
      </p:sp>
    </p:spTree>
    <p:extLst>
      <p:ext uri="{BB962C8B-B14F-4D97-AF65-F5344CB8AC3E}">
        <p14:creationId xmlns:p14="http://schemas.microsoft.com/office/powerpoint/2010/main" val="101954999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3" y="2"/>
            <a:ext cx="2890349" cy="495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t" anchorCtr="0" compatLnSpc="1">
            <a:prstTxWarp prst="textNoShape">
              <a:avLst/>
            </a:prstTxWarp>
          </a:bodyPr>
          <a:lstStyle>
            <a:lvl1pPr defTabSz="915988">
              <a:defRPr sz="1200"/>
            </a:lvl1pPr>
          </a:lstStyle>
          <a:p>
            <a:pPr>
              <a:defRPr/>
            </a:pPr>
            <a:endParaRPr lang="en-US" altLang="en-US" dirty="0"/>
          </a:p>
        </p:txBody>
      </p:sp>
      <p:sp>
        <p:nvSpPr>
          <p:cNvPr id="17411" name="Rectangle 3"/>
          <p:cNvSpPr>
            <a:spLocks noGrp="1" noChangeArrowheads="1"/>
          </p:cNvSpPr>
          <p:nvPr>
            <p:ph type="dt" idx="1"/>
          </p:nvPr>
        </p:nvSpPr>
        <p:spPr bwMode="auto">
          <a:xfrm>
            <a:off x="3777200" y="2"/>
            <a:ext cx="2890349" cy="495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t" anchorCtr="0" compatLnSpc="1">
            <a:prstTxWarp prst="textNoShape">
              <a:avLst/>
            </a:prstTxWarp>
          </a:bodyPr>
          <a:lstStyle>
            <a:lvl1pPr algn="r" defTabSz="915988">
              <a:defRPr sz="1200"/>
            </a:lvl1pPr>
          </a:lstStyle>
          <a:p>
            <a:pPr>
              <a:defRPr/>
            </a:pPr>
            <a:endParaRPr lang="en-US" altLang="en-US" dirty="0"/>
          </a:p>
        </p:txBody>
      </p:sp>
      <p:sp>
        <p:nvSpPr>
          <p:cNvPr id="8196" name="Rectangle 4"/>
          <p:cNvSpPr>
            <a:spLocks noGrp="1" noRot="1" noChangeAspect="1" noChangeArrowheads="1" noTextEdit="1"/>
          </p:cNvSpPr>
          <p:nvPr>
            <p:ph type="sldImg" idx="2"/>
          </p:nvPr>
        </p:nvSpPr>
        <p:spPr bwMode="auto">
          <a:xfrm>
            <a:off x="647700" y="744538"/>
            <a:ext cx="537527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666294" y="4713977"/>
            <a:ext cx="5336505" cy="4467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7414" name="Rectangle 6"/>
          <p:cNvSpPr>
            <a:spLocks noGrp="1" noChangeArrowheads="1"/>
          </p:cNvSpPr>
          <p:nvPr>
            <p:ph type="ftr" sz="quarter" idx="4"/>
          </p:nvPr>
        </p:nvSpPr>
        <p:spPr bwMode="auto">
          <a:xfrm>
            <a:off x="3" y="9429576"/>
            <a:ext cx="2890349" cy="49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b" anchorCtr="0" compatLnSpc="1">
            <a:prstTxWarp prst="textNoShape">
              <a:avLst/>
            </a:prstTxWarp>
          </a:bodyPr>
          <a:lstStyle>
            <a:lvl1pPr defTabSz="915988">
              <a:defRPr sz="1200"/>
            </a:lvl1pPr>
          </a:lstStyle>
          <a:p>
            <a:pPr>
              <a:defRPr/>
            </a:pPr>
            <a:r>
              <a:rPr lang="en-US" altLang="en-US" dirty="0" smtClean="0"/>
              <a:t>HSCB Q2 15/16 Performance Report</a:t>
            </a:r>
            <a:endParaRPr lang="en-US" altLang="en-US" dirty="0"/>
          </a:p>
        </p:txBody>
      </p:sp>
      <p:sp>
        <p:nvSpPr>
          <p:cNvPr id="17415" name="Rectangle 7"/>
          <p:cNvSpPr>
            <a:spLocks noGrp="1" noChangeArrowheads="1"/>
          </p:cNvSpPr>
          <p:nvPr>
            <p:ph type="sldNum" sz="quarter" idx="5"/>
          </p:nvPr>
        </p:nvSpPr>
        <p:spPr bwMode="auto">
          <a:xfrm>
            <a:off x="3777200" y="9429576"/>
            <a:ext cx="2890349" cy="49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0" tIns="45775" rIns="91550" bIns="45775" numCol="1" anchor="b" anchorCtr="0" compatLnSpc="1">
            <a:prstTxWarp prst="textNoShape">
              <a:avLst/>
            </a:prstTxWarp>
          </a:bodyPr>
          <a:lstStyle>
            <a:lvl1pPr algn="r" defTabSz="915988">
              <a:defRPr sz="1200"/>
            </a:lvl1pPr>
          </a:lstStyle>
          <a:p>
            <a:pPr>
              <a:defRPr/>
            </a:pPr>
            <a:fld id="{130A6F4E-EE8A-405D-93A4-FAB32B9F61FB}" type="slidenum">
              <a:rPr lang="en-US" altLang="en-US"/>
              <a:pPr>
                <a:defRPr/>
              </a:pPr>
              <a:t>‹#›</a:t>
            </a:fld>
            <a:endParaRPr lang="en-US" altLang="en-US" dirty="0"/>
          </a:p>
        </p:txBody>
      </p:sp>
    </p:spTree>
    <p:extLst>
      <p:ext uri="{BB962C8B-B14F-4D97-AF65-F5344CB8AC3E}">
        <p14:creationId xmlns:p14="http://schemas.microsoft.com/office/powerpoint/2010/main" val="382885540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30A6F4E-EE8A-405D-93A4-FAB32B9F61FB}" type="slidenum">
              <a:rPr lang="en-US" altLang="en-US" smtClean="0"/>
              <a:pPr>
                <a:defRPr/>
              </a:pPr>
              <a:t>1</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HSCB Q2 15/16 Performance Report</a:t>
            </a:r>
            <a:endParaRPr lang="en-US" altLang="en-US" dirty="0"/>
          </a:p>
        </p:txBody>
      </p:sp>
    </p:spTree>
    <p:extLst>
      <p:ext uri="{BB962C8B-B14F-4D97-AF65-F5344CB8AC3E}">
        <p14:creationId xmlns:p14="http://schemas.microsoft.com/office/powerpoint/2010/main" val="3559906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Arial" charset="0"/>
                <a:ea typeface="+mn-ea"/>
                <a:cs typeface="+mn-cs"/>
              </a:rPr>
              <a:t>The latest figures from the Halo team (up to the end Nov 2015), show an increase in the team’s workload to 83 cases.  Referrals to the team have fluctuated over the past year, the range being between 5-18 (April 14-Nov</a:t>
            </a:r>
            <a:r>
              <a:rPr lang="en-GB" sz="1200" kern="1200" baseline="0" dirty="0" smtClean="0">
                <a:solidFill>
                  <a:schemeClr val="tx1"/>
                </a:solidFill>
                <a:effectLst/>
                <a:latin typeface="Arial" charset="0"/>
                <a:ea typeface="+mn-ea"/>
                <a:cs typeface="+mn-cs"/>
              </a:rPr>
              <a:t> 15).   </a:t>
            </a:r>
          </a:p>
          <a:p>
            <a:endParaRPr lang="en-GB" sz="1200" kern="1200" baseline="0" dirty="0" smtClean="0">
              <a:solidFill>
                <a:schemeClr val="tx1"/>
              </a:solidFill>
              <a:effectLst/>
              <a:latin typeface="Arial" charset="0"/>
              <a:ea typeface="+mn-ea"/>
              <a:cs typeface="+mn-cs"/>
            </a:endParaRPr>
          </a:p>
          <a:p>
            <a:endParaRPr lang="en-GB" sz="1200" kern="1200" baseline="0" dirty="0" smtClean="0">
              <a:solidFill>
                <a:schemeClr val="tx1"/>
              </a:solidFill>
              <a:effectLst/>
              <a:latin typeface="Arial" charset="0"/>
              <a:ea typeface="+mn-ea"/>
              <a:cs typeface="+mn-cs"/>
            </a:endParaRPr>
          </a:p>
          <a:p>
            <a:r>
              <a:rPr lang="en-GB" sz="1200" kern="1200" baseline="0" dirty="0" smtClean="0">
                <a:solidFill>
                  <a:schemeClr val="tx1"/>
                </a:solidFill>
                <a:effectLst/>
                <a:latin typeface="Arial" charset="0"/>
                <a:ea typeface="+mn-ea"/>
                <a:cs typeface="+mn-cs"/>
              </a:rPr>
              <a:t>T</a:t>
            </a:r>
            <a:r>
              <a:rPr lang="en-GB" sz="1200" kern="1200" dirty="0" smtClean="0">
                <a:solidFill>
                  <a:schemeClr val="tx1"/>
                </a:solidFill>
                <a:effectLst/>
                <a:latin typeface="Arial" charset="0"/>
                <a:ea typeface="+mn-ea"/>
                <a:cs typeface="+mn-cs"/>
              </a:rPr>
              <a:t>he Board will continue to receive further updates on the team’s activities over the year. </a:t>
            </a:r>
            <a:endParaRPr lang="en-US" dirty="0" smtClean="0"/>
          </a:p>
        </p:txBody>
      </p:sp>
      <p:sp>
        <p:nvSpPr>
          <p:cNvPr id="4" name="Slide Number Placeholder 3"/>
          <p:cNvSpPr>
            <a:spLocks noGrp="1"/>
          </p:cNvSpPr>
          <p:nvPr>
            <p:ph type="sldNum" sz="quarter" idx="10"/>
          </p:nvPr>
        </p:nvSpPr>
        <p:spPr/>
        <p:txBody>
          <a:bodyPr/>
          <a:lstStyle/>
          <a:p>
            <a:pPr>
              <a:defRPr/>
            </a:pPr>
            <a:fld id="{130A6F4E-EE8A-405D-93A4-FAB32B9F61FB}" type="slidenum">
              <a:rPr lang="en-US" altLang="en-US" smtClean="0"/>
              <a:pPr>
                <a:defRPr/>
              </a:pPr>
              <a:t>10</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HSCB Q2 15/16 Performance Report</a:t>
            </a:r>
            <a:endParaRPr lang="en-US" altLang="en-US" dirty="0"/>
          </a:p>
        </p:txBody>
      </p:sp>
    </p:spTree>
    <p:extLst>
      <p:ext uri="{BB962C8B-B14F-4D97-AF65-F5344CB8AC3E}">
        <p14:creationId xmlns:p14="http://schemas.microsoft.com/office/powerpoint/2010/main" val="9969172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30A6F4E-EE8A-405D-93A4-FAB32B9F61FB}" type="slidenum">
              <a:rPr lang="en-US" altLang="en-US" smtClean="0"/>
              <a:pPr>
                <a:defRPr/>
              </a:pPr>
              <a:t>11</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HSCB Q2 15/16 Performance Report</a:t>
            </a:r>
            <a:endParaRPr lang="en-US" altLang="en-US" dirty="0"/>
          </a:p>
        </p:txBody>
      </p:sp>
    </p:spTree>
    <p:extLst>
      <p:ext uri="{BB962C8B-B14F-4D97-AF65-F5344CB8AC3E}">
        <p14:creationId xmlns:p14="http://schemas.microsoft.com/office/powerpoint/2010/main" val="404780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baseline="0" dirty="0" smtClean="0"/>
          </a:p>
          <a:p>
            <a:endParaRPr lang="en-GB" i="1" baseline="0" dirty="0" smtClean="0"/>
          </a:p>
          <a:p>
            <a:endParaRPr lang="en-GB" i="1" baseline="0" dirty="0" smtClean="0"/>
          </a:p>
        </p:txBody>
      </p:sp>
      <p:sp>
        <p:nvSpPr>
          <p:cNvPr id="4" name="Slide Number Placeholder 3"/>
          <p:cNvSpPr>
            <a:spLocks noGrp="1"/>
          </p:cNvSpPr>
          <p:nvPr>
            <p:ph type="sldNum" sz="quarter" idx="10"/>
          </p:nvPr>
        </p:nvSpPr>
        <p:spPr/>
        <p:txBody>
          <a:bodyPr/>
          <a:lstStyle/>
          <a:p>
            <a:pPr>
              <a:defRPr/>
            </a:pPr>
            <a:fld id="{130A6F4E-EE8A-405D-93A4-FAB32B9F61FB}" type="slidenum">
              <a:rPr lang="en-US" altLang="en-US" smtClean="0"/>
              <a:pPr>
                <a:defRPr/>
              </a:pPr>
              <a:t>2</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HSCB Q2 15/16 Performance Report</a:t>
            </a:r>
            <a:endParaRPr lang="en-US" altLang="en-US" dirty="0"/>
          </a:p>
        </p:txBody>
      </p:sp>
    </p:spTree>
    <p:extLst>
      <p:ext uri="{BB962C8B-B14F-4D97-AF65-F5344CB8AC3E}">
        <p14:creationId xmlns:p14="http://schemas.microsoft.com/office/powerpoint/2010/main" val="155979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baseline="0" dirty="0" smtClean="0"/>
          </a:p>
          <a:p>
            <a:r>
              <a:rPr lang="en-GB" i="1" baseline="0" dirty="0" smtClean="0"/>
              <a:t>Referrals for the whole county stand at 1684 for quarter 4 of 2015-16</a:t>
            </a:r>
          </a:p>
          <a:p>
            <a:endParaRPr lang="en-GB" i="1" baseline="0" dirty="0" smtClean="0"/>
          </a:p>
          <a:p>
            <a:r>
              <a:rPr lang="en-GB" i="1" baseline="0" dirty="0" smtClean="0"/>
              <a:t>Stevenage continues to have the highest referral rate despite the lowest population level of under 18’s.</a:t>
            </a:r>
          </a:p>
          <a:p>
            <a:endParaRPr lang="en-GB" i="1" baseline="0" dirty="0" smtClean="0"/>
          </a:p>
          <a:p>
            <a:r>
              <a:rPr lang="en-GB" i="1" baseline="0" dirty="0" smtClean="0"/>
              <a:t>Work has been continuing by the data team on eliminating cases with an unknown postcode.</a:t>
            </a:r>
          </a:p>
          <a:p>
            <a:endParaRPr lang="en-GB" i="1" baseline="0" dirty="0" smtClean="0"/>
          </a:p>
          <a:p>
            <a:r>
              <a:rPr lang="en-GB" sz="1200" b="1" i="0" u="none" strike="noStrike" kern="1200" dirty="0" smtClean="0">
                <a:solidFill>
                  <a:schemeClr val="tx1"/>
                </a:solidFill>
                <a:effectLst/>
                <a:latin typeface="Arial" charset="0"/>
                <a:ea typeface="+mn-ea"/>
                <a:cs typeface="+mn-cs"/>
              </a:rPr>
              <a:t>Broxbourne </a:t>
            </a:r>
            <a:r>
              <a:rPr lang="en-GB" dirty="0" smtClean="0"/>
              <a:t> </a:t>
            </a:r>
            <a:r>
              <a:rPr lang="en-GB" sz="1200" b="1" i="0" u="none" strike="noStrike" kern="1200" dirty="0" smtClean="0">
                <a:solidFill>
                  <a:schemeClr val="tx1"/>
                </a:solidFill>
                <a:effectLst/>
                <a:latin typeface="Arial" charset="0"/>
                <a:ea typeface="+mn-ea"/>
                <a:cs typeface="+mn-cs"/>
              </a:rPr>
              <a:t>21617</a:t>
            </a:r>
            <a:r>
              <a:rPr lang="en-GB" dirty="0" smtClean="0"/>
              <a:t> </a:t>
            </a:r>
          </a:p>
          <a:p>
            <a:r>
              <a:rPr lang="en-GB" sz="1200" b="1" i="0" u="none" strike="noStrike" kern="1200" dirty="0" smtClean="0">
                <a:solidFill>
                  <a:schemeClr val="tx1"/>
                </a:solidFill>
                <a:effectLst/>
                <a:latin typeface="Arial" charset="0"/>
                <a:ea typeface="+mn-ea"/>
                <a:cs typeface="+mn-cs"/>
              </a:rPr>
              <a:t>Dacorum </a:t>
            </a:r>
            <a:r>
              <a:rPr lang="en-GB" dirty="0" smtClean="0"/>
              <a:t> </a:t>
            </a:r>
            <a:r>
              <a:rPr lang="en-GB" sz="1200" b="1" i="0" u="none" strike="noStrike" kern="1200" dirty="0" smtClean="0">
                <a:solidFill>
                  <a:schemeClr val="tx1"/>
                </a:solidFill>
                <a:effectLst/>
                <a:latin typeface="Arial" charset="0"/>
                <a:ea typeface="+mn-ea"/>
                <a:cs typeface="+mn-cs"/>
              </a:rPr>
              <a:t>33484</a:t>
            </a:r>
            <a:r>
              <a:rPr lang="en-GB" dirty="0" smtClean="0"/>
              <a:t> </a:t>
            </a:r>
          </a:p>
          <a:p>
            <a:r>
              <a:rPr lang="en-GB" sz="1200" b="1" i="0" u="none" strike="noStrike" kern="1200" dirty="0" smtClean="0">
                <a:solidFill>
                  <a:schemeClr val="tx1"/>
                </a:solidFill>
                <a:effectLst/>
                <a:latin typeface="Arial" charset="0"/>
                <a:ea typeface="+mn-ea"/>
                <a:cs typeface="+mn-cs"/>
              </a:rPr>
              <a:t>East Hertfordshire </a:t>
            </a:r>
            <a:r>
              <a:rPr lang="en-GB" dirty="0" smtClean="0"/>
              <a:t> </a:t>
            </a:r>
            <a:r>
              <a:rPr lang="en-GB" sz="1200" b="1" i="0" u="none" strike="noStrike" kern="1200" dirty="0" smtClean="0">
                <a:solidFill>
                  <a:schemeClr val="tx1"/>
                </a:solidFill>
                <a:effectLst/>
                <a:latin typeface="Arial" charset="0"/>
                <a:ea typeface="+mn-ea"/>
                <a:cs typeface="+mn-cs"/>
              </a:rPr>
              <a:t>31960</a:t>
            </a:r>
            <a:r>
              <a:rPr lang="en-GB" dirty="0" smtClean="0"/>
              <a:t> </a:t>
            </a:r>
          </a:p>
          <a:p>
            <a:r>
              <a:rPr lang="en-GB" sz="1200" b="1" i="0" u="none" strike="noStrike" kern="1200" dirty="0" smtClean="0">
                <a:solidFill>
                  <a:schemeClr val="tx1"/>
                </a:solidFill>
                <a:effectLst/>
                <a:latin typeface="Arial" charset="0"/>
                <a:ea typeface="+mn-ea"/>
                <a:cs typeface="+mn-cs"/>
              </a:rPr>
              <a:t>Hertsmere </a:t>
            </a:r>
            <a:r>
              <a:rPr lang="en-GB" dirty="0" smtClean="0"/>
              <a:t> </a:t>
            </a:r>
            <a:r>
              <a:rPr lang="en-GB" sz="1200" b="1" i="0" u="none" strike="noStrike" kern="1200" dirty="0" smtClean="0">
                <a:solidFill>
                  <a:schemeClr val="tx1"/>
                </a:solidFill>
                <a:effectLst/>
                <a:latin typeface="Arial" charset="0"/>
                <a:ea typeface="+mn-ea"/>
                <a:cs typeface="+mn-cs"/>
              </a:rPr>
              <a:t>23627</a:t>
            </a:r>
            <a:r>
              <a:rPr lang="en-GB" dirty="0" smtClean="0"/>
              <a:t> </a:t>
            </a:r>
          </a:p>
          <a:p>
            <a:r>
              <a:rPr lang="en-GB" sz="1200" b="1" i="0" u="none" strike="noStrike" kern="1200" dirty="0" smtClean="0">
                <a:solidFill>
                  <a:schemeClr val="tx1"/>
                </a:solidFill>
                <a:effectLst/>
                <a:latin typeface="Arial" charset="0"/>
                <a:ea typeface="+mn-ea"/>
                <a:cs typeface="+mn-cs"/>
              </a:rPr>
              <a:t>North Hertfordshire </a:t>
            </a:r>
            <a:r>
              <a:rPr lang="en-GB" dirty="0" smtClean="0"/>
              <a:t> </a:t>
            </a:r>
            <a:r>
              <a:rPr lang="en-GB" sz="1200" b="1" i="0" u="none" strike="noStrike" kern="1200" dirty="0" smtClean="0">
                <a:solidFill>
                  <a:schemeClr val="tx1"/>
                </a:solidFill>
                <a:effectLst/>
                <a:latin typeface="Arial" charset="0"/>
                <a:ea typeface="+mn-ea"/>
                <a:cs typeface="+mn-cs"/>
              </a:rPr>
              <a:t>28748</a:t>
            </a:r>
            <a:r>
              <a:rPr lang="en-GB" dirty="0" smtClean="0"/>
              <a:t> </a:t>
            </a:r>
          </a:p>
          <a:p>
            <a:r>
              <a:rPr lang="en-GB" sz="1200" b="1" i="0" u="none" strike="noStrike" kern="1200" dirty="0" smtClean="0">
                <a:solidFill>
                  <a:schemeClr val="tx1"/>
                </a:solidFill>
                <a:effectLst/>
                <a:latin typeface="Arial" charset="0"/>
                <a:ea typeface="+mn-ea"/>
                <a:cs typeface="+mn-cs"/>
              </a:rPr>
              <a:t>St. Albans </a:t>
            </a:r>
            <a:r>
              <a:rPr lang="en-GB" dirty="0" smtClean="0"/>
              <a:t> </a:t>
            </a:r>
            <a:r>
              <a:rPr lang="en-GB" sz="1200" b="1" i="0" u="none" strike="noStrike" kern="1200" dirty="0" smtClean="0">
                <a:solidFill>
                  <a:schemeClr val="tx1"/>
                </a:solidFill>
                <a:effectLst/>
                <a:latin typeface="Arial" charset="0"/>
                <a:ea typeface="+mn-ea"/>
                <a:cs typeface="+mn-cs"/>
              </a:rPr>
              <a:t>34297</a:t>
            </a:r>
            <a:r>
              <a:rPr lang="en-GB" dirty="0" smtClean="0"/>
              <a:t> </a:t>
            </a:r>
          </a:p>
          <a:p>
            <a:r>
              <a:rPr lang="en-GB" sz="1200" b="1" i="0" u="none" strike="noStrike" kern="1200" dirty="0" smtClean="0">
                <a:solidFill>
                  <a:schemeClr val="tx1"/>
                </a:solidFill>
                <a:effectLst/>
                <a:latin typeface="Arial" charset="0"/>
                <a:ea typeface="+mn-ea"/>
                <a:cs typeface="+mn-cs"/>
              </a:rPr>
              <a:t>Stevenage </a:t>
            </a:r>
            <a:r>
              <a:rPr lang="en-GB" dirty="0" smtClean="0"/>
              <a:t> </a:t>
            </a:r>
            <a:r>
              <a:rPr lang="en-GB" sz="1200" b="1" i="0" u="none" strike="noStrike" kern="1200" dirty="0" smtClean="0">
                <a:solidFill>
                  <a:schemeClr val="tx1"/>
                </a:solidFill>
                <a:effectLst/>
                <a:latin typeface="Arial" charset="0"/>
                <a:ea typeface="+mn-ea"/>
                <a:cs typeface="+mn-cs"/>
              </a:rPr>
              <a:t>19524</a:t>
            </a:r>
            <a:r>
              <a:rPr lang="en-GB" dirty="0" smtClean="0"/>
              <a:t> </a:t>
            </a:r>
          </a:p>
          <a:p>
            <a:r>
              <a:rPr lang="en-GB" sz="1200" b="1" i="0" u="none" strike="noStrike" kern="1200" dirty="0" smtClean="0">
                <a:solidFill>
                  <a:schemeClr val="tx1"/>
                </a:solidFill>
                <a:effectLst/>
                <a:latin typeface="Arial" charset="0"/>
                <a:ea typeface="+mn-ea"/>
                <a:cs typeface="+mn-cs"/>
              </a:rPr>
              <a:t>Three Rivers </a:t>
            </a:r>
            <a:r>
              <a:rPr lang="en-GB" dirty="0" smtClean="0"/>
              <a:t> </a:t>
            </a:r>
            <a:r>
              <a:rPr lang="en-GB" sz="1200" b="1" i="0" u="none" strike="noStrike" kern="1200" dirty="0" smtClean="0">
                <a:solidFill>
                  <a:schemeClr val="tx1"/>
                </a:solidFill>
                <a:effectLst/>
                <a:latin typeface="Arial" charset="0"/>
                <a:ea typeface="+mn-ea"/>
                <a:cs typeface="+mn-cs"/>
              </a:rPr>
              <a:t>20594</a:t>
            </a:r>
            <a:r>
              <a:rPr lang="en-GB" dirty="0" smtClean="0"/>
              <a:t> </a:t>
            </a:r>
          </a:p>
          <a:p>
            <a:r>
              <a:rPr lang="en-GB" sz="1200" b="1" i="0" u="none" strike="noStrike" kern="1200" dirty="0" smtClean="0">
                <a:solidFill>
                  <a:schemeClr val="tx1"/>
                </a:solidFill>
                <a:effectLst/>
                <a:latin typeface="Arial" charset="0"/>
                <a:ea typeface="+mn-ea"/>
                <a:cs typeface="+mn-cs"/>
              </a:rPr>
              <a:t>Watford </a:t>
            </a:r>
            <a:r>
              <a:rPr lang="en-GB" dirty="0" smtClean="0"/>
              <a:t> </a:t>
            </a:r>
            <a:r>
              <a:rPr lang="en-GB" sz="1200" b="1" i="0" u="none" strike="noStrike" kern="1200" dirty="0" smtClean="0">
                <a:solidFill>
                  <a:schemeClr val="tx1"/>
                </a:solidFill>
                <a:effectLst/>
                <a:latin typeface="Arial" charset="0"/>
                <a:ea typeface="+mn-ea"/>
                <a:cs typeface="+mn-cs"/>
              </a:rPr>
              <a:t>22859</a:t>
            </a:r>
            <a:r>
              <a:rPr lang="en-GB" dirty="0" smtClean="0"/>
              <a:t> </a:t>
            </a:r>
          </a:p>
          <a:p>
            <a:r>
              <a:rPr lang="en-GB" sz="1200" b="1" i="0" u="none" strike="noStrike" kern="1200" dirty="0" smtClean="0">
                <a:solidFill>
                  <a:schemeClr val="tx1"/>
                </a:solidFill>
                <a:effectLst/>
                <a:latin typeface="Arial" charset="0"/>
                <a:ea typeface="+mn-ea"/>
                <a:cs typeface="+mn-cs"/>
              </a:rPr>
              <a:t>Welwyn Hatfield </a:t>
            </a:r>
            <a:r>
              <a:rPr lang="en-GB" dirty="0" smtClean="0"/>
              <a:t> </a:t>
            </a:r>
            <a:r>
              <a:rPr lang="en-GB" sz="1200" b="1" i="0" u="none" strike="noStrike" kern="1200" dirty="0" smtClean="0">
                <a:solidFill>
                  <a:schemeClr val="tx1"/>
                </a:solidFill>
                <a:effectLst/>
                <a:latin typeface="Arial" charset="0"/>
                <a:ea typeface="+mn-ea"/>
                <a:cs typeface="+mn-cs"/>
              </a:rPr>
              <a:t>24036</a:t>
            </a:r>
            <a:r>
              <a:rPr lang="en-GB" dirty="0" smtClean="0"/>
              <a:t> </a:t>
            </a:r>
            <a:endParaRPr lang="en-GB" i="1" baseline="0" dirty="0" smtClean="0"/>
          </a:p>
          <a:p>
            <a:endParaRPr lang="en-GB" i="1" baseline="0" dirty="0" smtClean="0"/>
          </a:p>
        </p:txBody>
      </p:sp>
      <p:sp>
        <p:nvSpPr>
          <p:cNvPr id="4" name="Slide Number Placeholder 3"/>
          <p:cNvSpPr>
            <a:spLocks noGrp="1"/>
          </p:cNvSpPr>
          <p:nvPr>
            <p:ph type="sldNum" sz="quarter" idx="10"/>
          </p:nvPr>
        </p:nvSpPr>
        <p:spPr/>
        <p:txBody>
          <a:bodyPr/>
          <a:lstStyle/>
          <a:p>
            <a:pPr>
              <a:defRPr/>
            </a:pPr>
            <a:fld id="{130A6F4E-EE8A-405D-93A4-FAB32B9F61FB}" type="slidenum">
              <a:rPr lang="en-US" altLang="en-US" smtClean="0"/>
              <a:pPr>
                <a:defRPr/>
              </a:pPr>
              <a:t>3</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HSCB Q2 15/16 Performance Report</a:t>
            </a:r>
            <a:endParaRPr lang="en-US" altLang="en-US" dirty="0"/>
          </a:p>
        </p:txBody>
      </p:sp>
    </p:spTree>
    <p:extLst>
      <p:ext uri="{BB962C8B-B14F-4D97-AF65-F5344CB8AC3E}">
        <p14:creationId xmlns:p14="http://schemas.microsoft.com/office/powerpoint/2010/main" val="155979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GB" b="0" dirty="0" smtClean="0"/>
              <a:t>CPP</a:t>
            </a:r>
            <a:r>
              <a:rPr lang="en-GB" dirty="0" smtClean="0"/>
              <a:t> -</a:t>
            </a:r>
            <a:r>
              <a:rPr lang="en-GB" sz="1200" kern="1200" baseline="0" dirty="0" smtClean="0">
                <a:solidFill>
                  <a:schemeClr val="tx1"/>
                </a:solidFill>
                <a:effectLst/>
                <a:latin typeface="Arial" charset="0"/>
                <a:ea typeface="+mn-ea"/>
                <a:cs typeface="+mn-cs"/>
              </a:rPr>
              <a:t> </a:t>
            </a:r>
            <a:r>
              <a:rPr lang="en-GB" sz="1200" kern="1200" dirty="0" smtClean="0">
                <a:solidFill>
                  <a:schemeClr val="tx1"/>
                </a:solidFill>
                <a:effectLst/>
                <a:latin typeface="Arial" charset="0"/>
                <a:ea typeface="+mn-ea"/>
                <a:cs typeface="+mn-cs"/>
              </a:rPr>
              <a:t>has increased over the last three months and now stands at 733.  This is the first increase in figures this</a:t>
            </a:r>
            <a:r>
              <a:rPr lang="en-GB" sz="1200" kern="1200" baseline="0" dirty="0" smtClean="0">
                <a:solidFill>
                  <a:schemeClr val="tx1"/>
                </a:solidFill>
                <a:effectLst/>
                <a:latin typeface="Arial" charset="0"/>
                <a:ea typeface="+mn-ea"/>
                <a:cs typeface="+mn-cs"/>
              </a:rPr>
              <a:t> financial year. </a:t>
            </a:r>
            <a:r>
              <a:rPr lang="en-GB" sz="1200" kern="1200" dirty="0" smtClean="0">
                <a:solidFill>
                  <a:schemeClr val="tx1"/>
                </a:solidFill>
                <a:effectLst/>
                <a:latin typeface="Arial" charset="0"/>
                <a:ea typeface="+mn-ea"/>
                <a:cs typeface="+mn-cs"/>
              </a:rPr>
              <a:t>There continues a focus on reducing plans especially those children who had been on a plan for over a year and particularly those on a plan for over 2 years and whether they still meet the criteria for ongoing significant harm. The focus is on ensuring purposely intervention and stepping cases up when concerns persist and stepping down to CIN plans if risk.</a:t>
            </a:r>
          </a:p>
          <a:p>
            <a:endParaRPr lang="en-GB" sz="1200" kern="1200" dirty="0" smtClean="0">
              <a:solidFill>
                <a:schemeClr val="tx1"/>
              </a:solidFill>
              <a:effectLst/>
              <a:latin typeface="Arial" charset="0"/>
              <a:ea typeface="+mn-ea"/>
              <a:cs typeface="+mn-cs"/>
            </a:endParaRPr>
          </a:p>
          <a:p>
            <a:endParaRPr lang="en-GB" sz="1200" kern="1200" dirty="0" smtClean="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130A6F4E-EE8A-405D-93A4-FAB32B9F61FB}" type="slidenum">
              <a:rPr lang="en-US" altLang="en-US" smtClean="0"/>
              <a:pPr>
                <a:defRPr/>
              </a:pPr>
              <a:t>4</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HSCB Q2 15/16 Performance Report</a:t>
            </a:r>
            <a:endParaRPr lang="en-US" altLang="en-US" dirty="0"/>
          </a:p>
        </p:txBody>
      </p:sp>
    </p:spTree>
    <p:extLst>
      <p:ext uri="{BB962C8B-B14F-4D97-AF65-F5344CB8AC3E}">
        <p14:creationId xmlns:p14="http://schemas.microsoft.com/office/powerpoint/2010/main" val="4043686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t>Watfor</a:t>
            </a:r>
            <a:r>
              <a:rPr lang="en-GB" b="0" baseline="0" dirty="0" smtClean="0"/>
              <a:t>d had the most children who have been on a plan for over 2 years – 11 </a:t>
            </a:r>
          </a:p>
          <a:p>
            <a:endParaRPr lang="en-GB" b="0" baseline="0" dirty="0" smtClean="0"/>
          </a:p>
          <a:p>
            <a:r>
              <a:rPr lang="en-GB" b="0" baseline="0" dirty="0" smtClean="0"/>
              <a:t>Broxbourne and Three Rivers and North Herts have none.</a:t>
            </a:r>
          </a:p>
          <a:p>
            <a:endParaRPr lang="en-GB" b="0" baseline="0" dirty="0" smtClean="0"/>
          </a:p>
          <a:p>
            <a:r>
              <a:rPr lang="en-GB" b="0" baseline="0" dirty="0" smtClean="0"/>
              <a:t>These have fluctuated on the over the quarters but has decreased from a total of 42 in Quarter 1 2015-16, to 21 in Quarter 4.</a:t>
            </a:r>
          </a:p>
          <a:p>
            <a:endParaRPr lang="en-GB" b="0" baseline="0" dirty="0" smtClean="0"/>
          </a:p>
          <a:p>
            <a:endParaRPr lang="en-GB" b="0" dirty="0"/>
          </a:p>
        </p:txBody>
      </p:sp>
      <p:sp>
        <p:nvSpPr>
          <p:cNvPr id="4" name="Slide Number Placeholder 3"/>
          <p:cNvSpPr>
            <a:spLocks noGrp="1"/>
          </p:cNvSpPr>
          <p:nvPr>
            <p:ph type="sldNum" sz="quarter" idx="10"/>
          </p:nvPr>
        </p:nvSpPr>
        <p:spPr/>
        <p:txBody>
          <a:bodyPr/>
          <a:lstStyle/>
          <a:p>
            <a:pPr>
              <a:defRPr/>
            </a:pPr>
            <a:fld id="{130A6F4E-EE8A-405D-93A4-FAB32B9F61FB}" type="slidenum">
              <a:rPr lang="en-US" altLang="en-US" smtClean="0"/>
              <a:pPr>
                <a:defRPr/>
              </a:pPr>
              <a:t>5</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HSCB Q2 15/16 Performance Report</a:t>
            </a:r>
            <a:endParaRPr lang="en-US" altLang="en-US" dirty="0"/>
          </a:p>
        </p:txBody>
      </p:sp>
    </p:spTree>
    <p:extLst>
      <p:ext uri="{BB962C8B-B14F-4D97-AF65-F5344CB8AC3E}">
        <p14:creationId xmlns:p14="http://schemas.microsoft.com/office/powerpoint/2010/main" val="996917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t>Welwyn Hatfield </a:t>
            </a:r>
            <a:r>
              <a:rPr lang="en-GB" b="0" baseline="0" dirty="0" smtClean="0"/>
              <a:t>have the most children who have been on a plan for a second or subsequent time – 45.</a:t>
            </a:r>
          </a:p>
          <a:p>
            <a:endParaRPr lang="en-GB" b="0" baseline="0" dirty="0" smtClean="0"/>
          </a:p>
          <a:p>
            <a:r>
              <a:rPr lang="en-GB" b="0" baseline="0" dirty="0" smtClean="0"/>
              <a:t>The number of unknown stand at nine which are addressed through data housekeeping.</a:t>
            </a:r>
          </a:p>
          <a:p>
            <a:endParaRPr lang="en-GB" b="0" baseline="0" dirty="0" smtClean="0"/>
          </a:p>
          <a:p>
            <a:r>
              <a:rPr lang="en-GB" b="0" baseline="0" dirty="0" smtClean="0"/>
              <a:t>St Albans  have 14 and </a:t>
            </a:r>
            <a:r>
              <a:rPr lang="en-GB" b="0" baseline="0" dirty="0" err="1" smtClean="0"/>
              <a:t>Dacorum</a:t>
            </a:r>
            <a:r>
              <a:rPr lang="en-GB" b="0" baseline="0" dirty="0" smtClean="0"/>
              <a:t> 17.</a:t>
            </a:r>
          </a:p>
          <a:p>
            <a:endParaRPr lang="en-GB" b="0" baseline="0" dirty="0" smtClean="0"/>
          </a:p>
          <a:p>
            <a:endParaRPr lang="en-GB" b="0" baseline="0" dirty="0" smtClean="0"/>
          </a:p>
          <a:p>
            <a:endParaRPr lang="en-GB" b="0" dirty="0"/>
          </a:p>
        </p:txBody>
      </p:sp>
      <p:sp>
        <p:nvSpPr>
          <p:cNvPr id="4" name="Slide Number Placeholder 3"/>
          <p:cNvSpPr>
            <a:spLocks noGrp="1"/>
          </p:cNvSpPr>
          <p:nvPr>
            <p:ph type="sldNum" sz="quarter" idx="10"/>
          </p:nvPr>
        </p:nvSpPr>
        <p:spPr/>
        <p:txBody>
          <a:bodyPr/>
          <a:lstStyle/>
          <a:p>
            <a:pPr>
              <a:defRPr/>
            </a:pPr>
            <a:fld id="{130A6F4E-EE8A-405D-93A4-FAB32B9F61FB}" type="slidenum">
              <a:rPr lang="en-US" altLang="en-US" smtClean="0"/>
              <a:pPr>
                <a:defRPr/>
              </a:pPr>
              <a:t>6</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HSCB Q2 15/16 Performance Report</a:t>
            </a:r>
            <a:endParaRPr lang="en-US" altLang="en-US" dirty="0"/>
          </a:p>
        </p:txBody>
      </p:sp>
    </p:spTree>
    <p:extLst>
      <p:ext uri="{BB962C8B-B14F-4D97-AF65-F5344CB8AC3E}">
        <p14:creationId xmlns:p14="http://schemas.microsoft.com/office/powerpoint/2010/main" val="996917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t>Dacorum had the highest number of domestic violence incidents and crimes where children were</a:t>
            </a:r>
            <a:r>
              <a:rPr lang="en-GB" b="0" baseline="0" dirty="0" smtClean="0"/>
              <a:t> present in Q4 2015/16.</a:t>
            </a:r>
          </a:p>
          <a:p>
            <a:endParaRPr lang="en-GB" b="0" baseline="0" dirty="0" smtClean="0"/>
          </a:p>
          <a:p>
            <a:r>
              <a:rPr lang="en-GB" b="0" baseline="0" dirty="0" smtClean="0"/>
              <a:t>Consistently more than 120 children recorded each quarter are  Dacorum,  Stevenage, and Welwyn Hatfield</a:t>
            </a:r>
          </a:p>
          <a:p>
            <a:endParaRPr lang="en-GB" b="0" baseline="0" dirty="0" smtClean="0"/>
          </a:p>
          <a:p>
            <a:r>
              <a:rPr lang="en-GB" b="0" baseline="0" dirty="0" smtClean="0"/>
              <a:t>St Albans has increased in quarter 4 from 96 incidents to 106</a:t>
            </a:r>
          </a:p>
        </p:txBody>
      </p:sp>
      <p:sp>
        <p:nvSpPr>
          <p:cNvPr id="4" name="Slide Number Placeholder 3"/>
          <p:cNvSpPr>
            <a:spLocks noGrp="1"/>
          </p:cNvSpPr>
          <p:nvPr>
            <p:ph type="sldNum" sz="quarter" idx="10"/>
          </p:nvPr>
        </p:nvSpPr>
        <p:spPr/>
        <p:txBody>
          <a:bodyPr/>
          <a:lstStyle/>
          <a:p>
            <a:pPr>
              <a:defRPr/>
            </a:pPr>
            <a:fld id="{130A6F4E-EE8A-405D-93A4-FAB32B9F61FB}" type="slidenum">
              <a:rPr lang="en-US" altLang="en-US" smtClean="0"/>
              <a:pPr>
                <a:defRPr/>
              </a:pPr>
              <a:t>7</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HSCB Q2 15/16 Performance Report</a:t>
            </a:r>
            <a:endParaRPr lang="en-US" altLang="en-US" dirty="0"/>
          </a:p>
        </p:txBody>
      </p:sp>
    </p:spTree>
    <p:extLst>
      <p:ext uri="{BB962C8B-B14F-4D97-AF65-F5344CB8AC3E}">
        <p14:creationId xmlns:p14="http://schemas.microsoft.com/office/powerpoint/2010/main" val="996917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has been</a:t>
            </a:r>
            <a:r>
              <a:rPr lang="en-GB" baseline="0" dirty="0" smtClean="0"/>
              <a:t> </a:t>
            </a:r>
            <a:r>
              <a:rPr lang="en-GB" dirty="0" smtClean="0"/>
              <a:t>a slight decrease in </a:t>
            </a:r>
            <a:r>
              <a:rPr lang="en-GB" b="1" dirty="0" smtClean="0"/>
              <a:t>hospital admissions for injuries</a:t>
            </a:r>
            <a:r>
              <a:rPr lang="en-GB" dirty="0" smtClean="0"/>
              <a:t> </a:t>
            </a:r>
            <a:r>
              <a:rPr lang="en-GB" baseline="0" dirty="0" smtClean="0"/>
              <a:t>rolling year on year and </a:t>
            </a:r>
            <a:r>
              <a:rPr lang="en-GB" dirty="0" smtClean="0"/>
              <a:t>they reached 2452 in Quarter 3.</a:t>
            </a:r>
            <a:endParaRPr lang="en-GB" baseline="0" dirty="0" smtClean="0"/>
          </a:p>
        </p:txBody>
      </p:sp>
      <p:sp>
        <p:nvSpPr>
          <p:cNvPr id="4" name="Slide Number Placeholder 3"/>
          <p:cNvSpPr>
            <a:spLocks noGrp="1"/>
          </p:cNvSpPr>
          <p:nvPr>
            <p:ph type="sldNum" sz="quarter" idx="10"/>
          </p:nvPr>
        </p:nvSpPr>
        <p:spPr/>
        <p:txBody>
          <a:bodyPr/>
          <a:lstStyle/>
          <a:p>
            <a:pPr>
              <a:defRPr/>
            </a:pPr>
            <a:fld id="{130A6F4E-EE8A-405D-93A4-FAB32B9F61FB}" type="slidenum">
              <a:rPr lang="en-US" altLang="en-US" smtClean="0"/>
              <a:pPr>
                <a:defRPr/>
              </a:pPr>
              <a:t>8</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HSCB Q2 15/16 Performance Report</a:t>
            </a:r>
            <a:endParaRPr lang="en-US" altLang="en-US" dirty="0"/>
          </a:p>
        </p:txBody>
      </p:sp>
    </p:spTree>
    <p:extLst>
      <p:ext uri="{BB962C8B-B14F-4D97-AF65-F5344CB8AC3E}">
        <p14:creationId xmlns:p14="http://schemas.microsoft.com/office/powerpoint/2010/main" val="2943873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1" baseline="0" dirty="0" smtClean="0"/>
          </a:p>
        </p:txBody>
      </p:sp>
      <p:sp>
        <p:nvSpPr>
          <p:cNvPr id="4" name="Slide Number Placeholder 3"/>
          <p:cNvSpPr>
            <a:spLocks noGrp="1"/>
          </p:cNvSpPr>
          <p:nvPr>
            <p:ph type="sldNum" sz="quarter" idx="10"/>
          </p:nvPr>
        </p:nvSpPr>
        <p:spPr/>
        <p:txBody>
          <a:bodyPr/>
          <a:lstStyle/>
          <a:p>
            <a:pPr>
              <a:defRPr/>
            </a:pPr>
            <a:fld id="{130A6F4E-EE8A-405D-93A4-FAB32B9F61FB}" type="slidenum">
              <a:rPr lang="en-US" altLang="en-US" smtClean="0"/>
              <a:pPr>
                <a:defRPr/>
              </a:pPr>
              <a:t>9</a:t>
            </a:fld>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HSCB Q2 15/16 Performance Report</a:t>
            </a:r>
            <a:endParaRPr lang="en-US" altLang="en-US" dirty="0"/>
          </a:p>
        </p:txBody>
      </p:sp>
    </p:spTree>
    <p:extLst>
      <p:ext uri="{BB962C8B-B14F-4D97-AF65-F5344CB8AC3E}">
        <p14:creationId xmlns:p14="http://schemas.microsoft.com/office/powerpoint/2010/main" val="2943873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19A2E03-F08F-42E2-B816-901153EAFAAC}" type="slidenum">
              <a:rPr lang="en-US" altLang="en-US"/>
              <a:pPr>
                <a:defRPr/>
              </a:pPr>
              <a:t>‹#›</a:t>
            </a:fld>
            <a:endParaRPr lang="en-US" altLang="en-US" dirty="0"/>
          </a:p>
        </p:txBody>
      </p:sp>
    </p:spTree>
    <p:extLst>
      <p:ext uri="{BB962C8B-B14F-4D97-AF65-F5344CB8AC3E}">
        <p14:creationId xmlns:p14="http://schemas.microsoft.com/office/powerpoint/2010/main" val="3896347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39F84BD-6DD8-4D66-BEA1-3CBEE4102CC9}" type="slidenum">
              <a:rPr lang="en-US" altLang="en-US"/>
              <a:pPr>
                <a:defRPr/>
              </a:pPr>
              <a:t>‹#›</a:t>
            </a:fld>
            <a:endParaRPr lang="en-US" altLang="en-US" dirty="0"/>
          </a:p>
        </p:txBody>
      </p:sp>
    </p:spTree>
    <p:extLst>
      <p:ext uri="{BB962C8B-B14F-4D97-AF65-F5344CB8AC3E}">
        <p14:creationId xmlns:p14="http://schemas.microsoft.com/office/powerpoint/2010/main" val="1771503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274638"/>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27F2D72-C267-4D8A-BAC9-1D96AE8B7CC2}" type="slidenum">
              <a:rPr lang="en-US" altLang="en-US"/>
              <a:pPr>
                <a:defRPr/>
              </a:pPr>
              <a:t>‹#›</a:t>
            </a:fld>
            <a:endParaRPr lang="en-US" altLang="en-US" dirty="0"/>
          </a:p>
        </p:txBody>
      </p:sp>
    </p:spTree>
    <p:extLst>
      <p:ext uri="{BB962C8B-B14F-4D97-AF65-F5344CB8AC3E}">
        <p14:creationId xmlns:p14="http://schemas.microsoft.com/office/powerpoint/2010/main" val="34452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7961FE-662F-45EE-BF38-4142142AE643}" type="slidenum">
              <a:rPr lang="en-US" altLang="en-US"/>
              <a:pPr>
                <a:defRPr/>
              </a:pPr>
              <a:t>‹#›</a:t>
            </a:fld>
            <a:endParaRPr lang="en-US" altLang="en-US" dirty="0"/>
          </a:p>
        </p:txBody>
      </p:sp>
    </p:spTree>
    <p:extLst>
      <p:ext uri="{BB962C8B-B14F-4D97-AF65-F5344CB8AC3E}">
        <p14:creationId xmlns:p14="http://schemas.microsoft.com/office/powerpoint/2010/main" val="3538262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22C41BA-49D2-4EAA-B48A-54DF15A2ACAC}" type="slidenum">
              <a:rPr lang="en-US" altLang="en-US"/>
              <a:pPr>
                <a:defRPr/>
              </a:pPr>
              <a:t>‹#›</a:t>
            </a:fld>
            <a:endParaRPr lang="en-US" altLang="en-US" dirty="0"/>
          </a:p>
        </p:txBody>
      </p:sp>
    </p:spTree>
    <p:extLst>
      <p:ext uri="{BB962C8B-B14F-4D97-AF65-F5344CB8AC3E}">
        <p14:creationId xmlns:p14="http://schemas.microsoft.com/office/powerpoint/2010/main" val="3130373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A9AB007-11B9-413E-980D-74BFD0A556C1}" type="slidenum">
              <a:rPr lang="en-US" altLang="en-US"/>
              <a:pPr>
                <a:defRPr/>
              </a:pPr>
              <a:t>‹#›</a:t>
            </a:fld>
            <a:endParaRPr lang="en-US" altLang="en-US" dirty="0"/>
          </a:p>
        </p:txBody>
      </p:sp>
    </p:spTree>
    <p:extLst>
      <p:ext uri="{BB962C8B-B14F-4D97-AF65-F5344CB8AC3E}">
        <p14:creationId xmlns:p14="http://schemas.microsoft.com/office/powerpoint/2010/main" val="2129899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DA6FC19-27AF-4C28-BC50-5B77717E8075}" type="slidenum">
              <a:rPr lang="en-US" altLang="en-US"/>
              <a:pPr>
                <a:defRPr/>
              </a:pPr>
              <a:t>‹#›</a:t>
            </a:fld>
            <a:endParaRPr lang="en-US" altLang="en-US" dirty="0"/>
          </a:p>
        </p:txBody>
      </p:sp>
    </p:spTree>
    <p:extLst>
      <p:ext uri="{BB962C8B-B14F-4D97-AF65-F5344CB8AC3E}">
        <p14:creationId xmlns:p14="http://schemas.microsoft.com/office/powerpoint/2010/main" val="1159412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75199EA-BA76-4DBA-9BD6-7C5F4E0E713F}" type="slidenum">
              <a:rPr lang="en-US" altLang="en-US"/>
              <a:pPr>
                <a:defRPr/>
              </a:pPr>
              <a:t>‹#›</a:t>
            </a:fld>
            <a:endParaRPr lang="en-US" altLang="en-US" dirty="0"/>
          </a:p>
        </p:txBody>
      </p:sp>
    </p:spTree>
    <p:extLst>
      <p:ext uri="{BB962C8B-B14F-4D97-AF65-F5344CB8AC3E}">
        <p14:creationId xmlns:p14="http://schemas.microsoft.com/office/powerpoint/2010/main" val="1191291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E5F1DEF4-1C13-4BD1-ABD4-53B8153C1E83}" type="slidenum">
              <a:rPr lang="en-US" altLang="en-US"/>
              <a:pPr>
                <a:defRPr/>
              </a:pPr>
              <a:t>‹#›</a:t>
            </a:fld>
            <a:endParaRPr lang="en-US" altLang="en-US" dirty="0"/>
          </a:p>
        </p:txBody>
      </p:sp>
    </p:spTree>
    <p:extLst>
      <p:ext uri="{BB962C8B-B14F-4D97-AF65-F5344CB8AC3E}">
        <p14:creationId xmlns:p14="http://schemas.microsoft.com/office/powerpoint/2010/main" val="100040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958FD45-525A-45E3-809F-6B130B0ACC59}" type="slidenum">
              <a:rPr lang="en-US" altLang="en-US"/>
              <a:pPr>
                <a:defRPr/>
              </a:pPr>
              <a:t>‹#›</a:t>
            </a:fld>
            <a:endParaRPr lang="en-US" altLang="en-US" dirty="0"/>
          </a:p>
        </p:txBody>
      </p:sp>
    </p:spTree>
    <p:extLst>
      <p:ext uri="{BB962C8B-B14F-4D97-AF65-F5344CB8AC3E}">
        <p14:creationId xmlns:p14="http://schemas.microsoft.com/office/powerpoint/2010/main" val="143506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DEDA841-0C61-45EF-A00B-145DBCE7D77B}" type="slidenum">
              <a:rPr lang="en-US" altLang="en-US"/>
              <a:pPr>
                <a:defRPr/>
              </a:pPr>
              <a:t>‹#›</a:t>
            </a:fld>
            <a:endParaRPr lang="en-US" altLang="en-US" dirty="0"/>
          </a:p>
        </p:txBody>
      </p:sp>
    </p:spTree>
    <p:extLst>
      <p:ext uri="{BB962C8B-B14F-4D97-AF65-F5344CB8AC3E}">
        <p14:creationId xmlns:p14="http://schemas.microsoft.com/office/powerpoint/2010/main" val="1599275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folHlink"/>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dirty="0"/>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dirty="0"/>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3B0F698-5984-4665-869F-8012A997F6D6}"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1352600" y="2564904"/>
            <a:ext cx="6934200" cy="1752600"/>
          </a:xfrm>
        </p:spPr>
        <p:txBody>
          <a:bodyPr/>
          <a:lstStyle/>
          <a:p>
            <a:pPr eaLnBrk="1" hangingPunct="1"/>
            <a:r>
              <a:rPr lang="en-US" altLang="en-US" dirty="0" smtClean="0"/>
              <a:t>District</a:t>
            </a:r>
          </a:p>
          <a:p>
            <a:pPr eaLnBrk="1" hangingPunct="1"/>
            <a:r>
              <a:rPr lang="en-US" altLang="en-US" dirty="0" smtClean="0"/>
              <a:t>Performance Update</a:t>
            </a:r>
          </a:p>
          <a:p>
            <a:pPr eaLnBrk="1" hangingPunct="1"/>
            <a:r>
              <a:rPr lang="en-US" altLang="en-US" dirty="0" smtClean="0"/>
              <a:t>March 2016</a:t>
            </a:r>
          </a:p>
        </p:txBody>
      </p:sp>
      <p:pic>
        <p:nvPicPr>
          <p:cNvPr id="2051" name="Picture 4" descr="9693 SCB LOGO 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838" y="260350"/>
            <a:ext cx="2586037"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 Box 5"/>
          <p:cNvSpPr txBox="1">
            <a:spLocks noChangeArrowheads="1"/>
          </p:cNvSpPr>
          <p:nvPr/>
        </p:nvSpPr>
        <p:spPr bwMode="auto">
          <a:xfrm>
            <a:off x="1911350" y="6165850"/>
            <a:ext cx="6083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endParaRPr lang="en-GB" altLang="en-US" sz="2400" dirty="0"/>
          </a:p>
        </p:txBody>
      </p:sp>
      <p:sp>
        <p:nvSpPr>
          <p:cNvPr id="2053" name="Text Box 7"/>
          <p:cNvSpPr txBox="1">
            <a:spLocks noChangeArrowheads="1"/>
          </p:cNvSpPr>
          <p:nvPr/>
        </p:nvSpPr>
        <p:spPr bwMode="auto">
          <a:xfrm>
            <a:off x="2576513" y="6092825"/>
            <a:ext cx="51847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GB" altLang="en-US" sz="1800" dirty="0"/>
              <a:t>www.hertssafeguarding.org.uk</a:t>
            </a:r>
          </a:p>
        </p:txBody>
      </p:sp>
      <p:sp>
        <p:nvSpPr>
          <p:cNvPr id="2" name="Slide Number Placeholder 1"/>
          <p:cNvSpPr>
            <a:spLocks noGrp="1"/>
          </p:cNvSpPr>
          <p:nvPr>
            <p:ph type="sldNum" sz="quarter" idx="12"/>
          </p:nvPr>
        </p:nvSpPr>
        <p:spPr/>
        <p:txBody>
          <a:bodyPr/>
          <a:lstStyle/>
          <a:p>
            <a:pPr>
              <a:defRPr/>
            </a:pPr>
            <a:fld id="{819A2E03-F08F-42E2-B816-901153EAFAAC}" type="slidenum">
              <a:rPr lang="en-US" altLang="en-US" smtClean="0"/>
              <a:pPr>
                <a:defRPr/>
              </a:pPr>
              <a:t>1</a:t>
            </a:fld>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4" descr="9693 SCB LOGO rgb"/>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560388" y="333375"/>
            <a:ext cx="2716212" cy="881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Rectangle 4"/>
          <p:cNvSpPr/>
          <p:nvPr/>
        </p:nvSpPr>
        <p:spPr>
          <a:xfrm>
            <a:off x="3440832" y="908720"/>
            <a:ext cx="5472608"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smtClean="0">
              <a:solidFill>
                <a:schemeClr val="tx1"/>
              </a:solidFill>
            </a:endParaRPr>
          </a:p>
          <a:p>
            <a:pPr algn="ctr"/>
            <a:r>
              <a:rPr lang="en-GB" sz="1400" b="1" dirty="0" smtClean="0">
                <a:solidFill>
                  <a:schemeClr val="tx1"/>
                </a:solidFill>
              </a:rPr>
              <a:t>Referrals to HALO and Workload</a:t>
            </a:r>
          </a:p>
          <a:p>
            <a:pPr algn="ctr"/>
            <a:endParaRPr lang="en-GB" sz="1400" b="1" dirty="0">
              <a:solidFill>
                <a:schemeClr val="tx1"/>
              </a:solidFill>
            </a:endParaRPr>
          </a:p>
          <a:p>
            <a:pPr algn="ctr"/>
            <a:r>
              <a:rPr lang="en-GB" sz="1400" b="1" dirty="0" smtClean="0">
                <a:solidFill>
                  <a:schemeClr val="tx1"/>
                </a:solidFill>
              </a:rPr>
              <a:t>Workload risen to 83 Cases – Nov  2015</a:t>
            </a:r>
            <a:endParaRPr lang="en-GB" sz="1400" b="1" dirty="0">
              <a:solidFill>
                <a:schemeClr val="tx1"/>
              </a:solidFill>
            </a:endParaRPr>
          </a:p>
          <a:p>
            <a:pPr algn="ctr"/>
            <a:endParaRPr lang="en-GB" sz="1400" dirty="0">
              <a:solidFill>
                <a:schemeClr val="tx1"/>
              </a:solidFill>
            </a:endParaRPr>
          </a:p>
        </p:txBody>
      </p:sp>
      <p:sp>
        <p:nvSpPr>
          <p:cNvPr id="7" name="TextBox 6"/>
          <p:cNvSpPr txBox="1"/>
          <p:nvPr/>
        </p:nvSpPr>
        <p:spPr>
          <a:xfrm>
            <a:off x="200472" y="6453336"/>
            <a:ext cx="6912768" cy="307777"/>
          </a:xfrm>
          <a:prstGeom prst="rect">
            <a:avLst/>
          </a:prstGeom>
          <a:noFill/>
        </p:spPr>
        <p:txBody>
          <a:bodyPr wrap="square" rtlCol="0">
            <a:spAutoFit/>
          </a:bodyPr>
          <a:lstStyle/>
          <a:p>
            <a:r>
              <a:rPr lang="en-GB" sz="1400" dirty="0" smtClean="0"/>
              <a:t>Data Source: Kerry </a:t>
            </a:r>
            <a:r>
              <a:rPr lang="en-GB" sz="1400" dirty="0" err="1" smtClean="0"/>
              <a:t>Biggadike</a:t>
            </a:r>
            <a:r>
              <a:rPr lang="en-GB" sz="1400" dirty="0" smtClean="0"/>
              <a:t> Halo team</a:t>
            </a:r>
            <a:endParaRPr lang="en-GB" sz="1400" dirty="0"/>
          </a:p>
        </p:txBody>
      </p:sp>
      <p:sp>
        <p:nvSpPr>
          <p:cNvPr id="3" name="Slide Number Placeholder 2"/>
          <p:cNvSpPr>
            <a:spLocks noGrp="1"/>
          </p:cNvSpPr>
          <p:nvPr>
            <p:ph type="sldNum" sz="quarter" idx="12"/>
          </p:nvPr>
        </p:nvSpPr>
        <p:spPr/>
        <p:txBody>
          <a:bodyPr/>
          <a:lstStyle/>
          <a:p>
            <a:pPr>
              <a:defRPr/>
            </a:pPr>
            <a:fld id="{B17961FE-662F-45EE-BF38-4142142AE643}" type="slidenum">
              <a:rPr lang="en-US" altLang="en-US" smtClean="0"/>
              <a:pPr>
                <a:defRPr/>
              </a:pPr>
              <a:t>10</a:t>
            </a:fld>
            <a:endParaRPr lang="en-US" altLang="en-US" dirty="0"/>
          </a:p>
        </p:txBody>
      </p:sp>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0593" y="2426509"/>
            <a:ext cx="7685770" cy="360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8296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END</a:t>
            </a:r>
            <a:endParaRPr lang="en-GB" sz="2400" dirty="0"/>
          </a:p>
        </p:txBody>
      </p:sp>
      <p:sp>
        <p:nvSpPr>
          <p:cNvPr id="3" name="Content Placeholder 2"/>
          <p:cNvSpPr>
            <a:spLocks noGrp="1"/>
          </p:cNvSpPr>
          <p:nvPr>
            <p:ph idx="1"/>
          </p:nvPr>
        </p:nvSpPr>
        <p:spPr>
          <a:xfrm>
            <a:off x="488504" y="1196752"/>
            <a:ext cx="8915400" cy="5184576"/>
          </a:xfrm>
        </p:spPr>
        <p:txBody>
          <a:bodyPr/>
          <a:lstStyle/>
          <a:p>
            <a:endParaRPr lang="en-GB" sz="1400" dirty="0" smtClean="0"/>
          </a:p>
          <a:p>
            <a:endParaRPr lang="en-GB" sz="1400" dirty="0"/>
          </a:p>
          <a:p>
            <a:endParaRPr lang="en-GB" sz="1400" dirty="0"/>
          </a:p>
        </p:txBody>
      </p:sp>
      <p:sp>
        <p:nvSpPr>
          <p:cNvPr id="4" name="Slide Number Placeholder 3"/>
          <p:cNvSpPr>
            <a:spLocks noGrp="1"/>
          </p:cNvSpPr>
          <p:nvPr>
            <p:ph type="sldNum" sz="quarter" idx="12"/>
          </p:nvPr>
        </p:nvSpPr>
        <p:spPr/>
        <p:txBody>
          <a:bodyPr/>
          <a:lstStyle/>
          <a:p>
            <a:pPr>
              <a:defRPr/>
            </a:pPr>
            <a:fld id="{B17961FE-662F-45EE-BF38-4142142AE643}" type="slidenum">
              <a:rPr lang="en-US" altLang="en-US" smtClean="0"/>
              <a:pPr>
                <a:defRPr/>
              </a:pPr>
              <a:t>11</a:t>
            </a:fld>
            <a:endParaRPr lang="en-US" altLang="en-US" dirty="0"/>
          </a:p>
        </p:txBody>
      </p:sp>
    </p:spTree>
    <p:extLst>
      <p:ext uri="{BB962C8B-B14F-4D97-AF65-F5344CB8AC3E}">
        <p14:creationId xmlns:p14="http://schemas.microsoft.com/office/powerpoint/2010/main" val="2037436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9693 SCB LOGO rgb"/>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488950" y="333375"/>
            <a:ext cx="2716213" cy="881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Rectangle 1"/>
          <p:cNvSpPr/>
          <p:nvPr/>
        </p:nvSpPr>
        <p:spPr>
          <a:xfrm>
            <a:off x="4376935" y="350208"/>
            <a:ext cx="4716313"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00" dirty="0" smtClean="0">
              <a:solidFill>
                <a:schemeClr val="tx1"/>
              </a:solidFill>
            </a:endParaRPr>
          </a:p>
          <a:p>
            <a:pPr algn="ctr">
              <a:defRPr/>
            </a:pPr>
            <a:r>
              <a:rPr lang="en-GB" sz="1400" dirty="0" smtClean="0">
                <a:solidFill>
                  <a:schemeClr val="tx1"/>
                </a:solidFill>
              </a:rPr>
              <a:t>The total quarterly </a:t>
            </a:r>
            <a:r>
              <a:rPr lang="en-GB" sz="1400" b="1" dirty="0" smtClean="0">
                <a:solidFill>
                  <a:schemeClr val="tx1"/>
                </a:solidFill>
              </a:rPr>
              <a:t>Referrals </a:t>
            </a:r>
            <a:r>
              <a:rPr lang="en-GB" sz="1400" b="1" dirty="0">
                <a:solidFill>
                  <a:schemeClr val="tx1"/>
                </a:solidFill>
              </a:rPr>
              <a:t>to Children’s Social Care </a:t>
            </a:r>
            <a:r>
              <a:rPr lang="en-GB" sz="1400" dirty="0" smtClean="0">
                <a:solidFill>
                  <a:schemeClr val="tx1"/>
                </a:solidFill>
              </a:rPr>
              <a:t>are 1684</a:t>
            </a:r>
            <a:endParaRPr lang="en-GB" sz="1400" dirty="0">
              <a:solidFill>
                <a:schemeClr val="tx1"/>
              </a:solidFill>
            </a:endParaRPr>
          </a:p>
        </p:txBody>
      </p:sp>
      <p:sp>
        <p:nvSpPr>
          <p:cNvPr id="5" name="TextBox 4"/>
          <p:cNvSpPr txBox="1"/>
          <p:nvPr/>
        </p:nvSpPr>
        <p:spPr>
          <a:xfrm>
            <a:off x="200472" y="6453336"/>
            <a:ext cx="6912768" cy="307777"/>
          </a:xfrm>
          <a:prstGeom prst="rect">
            <a:avLst/>
          </a:prstGeom>
          <a:noFill/>
        </p:spPr>
        <p:txBody>
          <a:bodyPr wrap="square" rtlCol="0">
            <a:spAutoFit/>
          </a:bodyPr>
          <a:lstStyle/>
          <a:p>
            <a:r>
              <a:rPr lang="en-GB" sz="1400" dirty="0" smtClean="0"/>
              <a:t>Data Source: Children’s Services Performance Report/LCS Dashboard</a:t>
            </a:r>
            <a:endParaRPr lang="en-GB" sz="1400" dirty="0"/>
          </a:p>
        </p:txBody>
      </p:sp>
      <p:sp>
        <p:nvSpPr>
          <p:cNvPr id="3" name="Slide Number Placeholder 2"/>
          <p:cNvSpPr>
            <a:spLocks noGrp="1"/>
          </p:cNvSpPr>
          <p:nvPr>
            <p:ph type="sldNum" sz="quarter" idx="12"/>
          </p:nvPr>
        </p:nvSpPr>
        <p:spPr/>
        <p:txBody>
          <a:bodyPr/>
          <a:lstStyle/>
          <a:p>
            <a:pPr>
              <a:defRPr/>
            </a:pPr>
            <a:fld id="{B17961FE-662F-45EE-BF38-4142142AE643}" type="slidenum">
              <a:rPr lang="en-US" altLang="en-US" smtClean="0"/>
              <a:pPr>
                <a:defRPr/>
              </a:pPr>
              <a:t>2</a:t>
            </a:fld>
            <a:endParaRPr lang="en-US" altLang="en-US"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528" y="1916832"/>
            <a:ext cx="8136904"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8122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9693 SCB LOGO rgb"/>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488950" y="333375"/>
            <a:ext cx="2716213" cy="881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Rectangle 1"/>
          <p:cNvSpPr/>
          <p:nvPr/>
        </p:nvSpPr>
        <p:spPr>
          <a:xfrm>
            <a:off x="4376935" y="350208"/>
            <a:ext cx="4716313"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00" dirty="0" smtClean="0">
              <a:solidFill>
                <a:schemeClr val="tx1"/>
              </a:solidFill>
            </a:endParaRPr>
          </a:p>
          <a:p>
            <a:pPr algn="ctr">
              <a:defRPr/>
            </a:pPr>
            <a:r>
              <a:rPr lang="en-GB" sz="1400" dirty="0" smtClean="0">
                <a:solidFill>
                  <a:schemeClr val="tx1"/>
                </a:solidFill>
              </a:rPr>
              <a:t>The total quarterly </a:t>
            </a:r>
            <a:r>
              <a:rPr lang="en-GB" sz="1400" b="1" dirty="0" smtClean="0">
                <a:solidFill>
                  <a:schemeClr val="tx1"/>
                </a:solidFill>
              </a:rPr>
              <a:t>Referrals </a:t>
            </a:r>
            <a:r>
              <a:rPr lang="en-GB" sz="1400" b="1" dirty="0">
                <a:solidFill>
                  <a:schemeClr val="tx1"/>
                </a:solidFill>
              </a:rPr>
              <a:t>to Children’s Social Care </a:t>
            </a:r>
            <a:r>
              <a:rPr lang="en-GB" sz="1400" dirty="0">
                <a:solidFill>
                  <a:schemeClr val="tx1"/>
                </a:solidFill>
              </a:rPr>
              <a:t>are down </a:t>
            </a:r>
            <a:r>
              <a:rPr lang="en-GB" sz="1400" dirty="0" smtClean="0">
                <a:solidFill>
                  <a:schemeClr val="tx1"/>
                </a:solidFill>
              </a:rPr>
              <a:t>from Dec 2015 to 1684 March 2016</a:t>
            </a:r>
          </a:p>
          <a:p>
            <a:pPr algn="ctr">
              <a:defRPr/>
            </a:pPr>
            <a:endParaRPr lang="en-GB" sz="1400" dirty="0" smtClean="0">
              <a:solidFill>
                <a:schemeClr val="tx1"/>
              </a:solidFill>
            </a:endParaRPr>
          </a:p>
          <a:p>
            <a:pPr algn="ctr">
              <a:defRPr/>
            </a:pPr>
            <a:r>
              <a:rPr lang="en-US" sz="1400" dirty="0">
                <a:solidFill>
                  <a:schemeClr val="tx1"/>
                </a:solidFill>
              </a:rPr>
              <a:t>Rates Per 10000 Highest Stevenage: 104.5</a:t>
            </a:r>
          </a:p>
          <a:p>
            <a:pPr algn="ctr">
              <a:defRPr/>
            </a:pPr>
            <a:r>
              <a:rPr lang="en-US" sz="1400" dirty="0">
                <a:solidFill>
                  <a:schemeClr val="tx1"/>
                </a:solidFill>
              </a:rPr>
              <a:t>Lowest East Herts: 40.1 </a:t>
            </a:r>
          </a:p>
          <a:p>
            <a:pPr algn="ctr">
              <a:defRPr/>
            </a:pPr>
            <a:endParaRPr lang="en-GB" sz="1400" dirty="0" smtClean="0">
              <a:solidFill>
                <a:schemeClr val="tx1"/>
              </a:solidFill>
            </a:endParaRPr>
          </a:p>
          <a:p>
            <a:pPr algn="ctr">
              <a:defRPr/>
            </a:pPr>
            <a:endParaRPr lang="en-GB" sz="1400" dirty="0">
              <a:solidFill>
                <a:schemeClr val="tx1"/>
              </a:solidFill>
            </a:endParaRPr>
          </a:p>
        </p:txBody>
      </p:sp>
      <p:sp>
        <p:nvSpPr>
          <p:cNvPr id="5" name="TextBox 4"/>
          <p:cNvSpPr txBox="1"/>
          <p:nvPr/>
        </p:nvSpPr>
        <p:spPr>
          <a:xfrm>
            <a:off x="200472" y="6453336"/>
            <a:ext cx="6912768" cy="307777"/>
          </a:xfrm>
          <a:prstGeom prst="rect">
            <a:avLst/>
          </a:prstGeom>
          <a:noFill/>
        </p:spPr>
        <p:txBody>
          <a:bodyPr wrap="square" rtlCol="0">
            <a:spAutoFit/>
          </a:bodyPr>
          <a:lstStyle/>
          <a:p>
            <a:r>
              <a:rPr lang="en-GB" sz="1400" dirty="0" smtClean="0"/>
              <a:t>Data Source: Children’s Services Performance Report/LCS Dashboard</a:t>
            </a:r>
            <a:endParaRPr lang="en-GB" sz="1400" dirty="0"/>
          </a:p>
        </p:txBody>
      </p:sp>
      <p:sp>
        <p:nvSpPr>
          <p:cNvPr id="3" name="Slide Number Placeholder 2"/>
          <p:cNvSpPr>
            <a:spLocks noGrp="1"/>
          </p:cNvSpPr>
          <p:nvPr>
            <p:ph type="sldNum" sz="quarter" idx="12"/>
          </p:nvPr>
        </p:nvSpPr>
        <p:spPr/>
        <p:txBody>
          <a:bodyPr/>
          <a:lstStyle/>
          <a:p>
            <a:pPr>
              <a:defRPr/>
            </a:pPr>
            <a:fld id="{B17961FE-662F-45EE-BF38-4142142AE643}" type="slidenum">
              <a:rPr lang="en-US" altLang="en-US" smtClean="0"/>
              <a:pPr>
                <a:defRPr/>
              </a:pPr>
              <a:t>3</a:t>
            </a:fld>
            <a:endParaRPr lang="en-US" altLang="en-US" dirty="0"/>
          </a:p>
        </p:txBody>
      </p:sp>
      <p:pic>
        <p:nvPicPr>
          <p:cNvPr id="2049"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6616" y="2106612"/>
            <a:ext cx="6840760" cy="3626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7384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9693 SCB LOGO rgb"/>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415925" y="333375"/>
            <a:ext cx="2716213" cy="881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Rectangle 3"/>
          <p:cNvSpPr/>
          <p:nvPr/>
        </p:nvSpPr>
        <p:spPr>
          <a:xfrm>
            <a:off x="4827984" y="260648"/>
            <a:ext cx="4320480"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500" b="1" dirty="0" smtClean="0">
              <a:solidFill>
                <a:schemeClr val="tx1"/>
              </a:solidFill>
            </a:endParaRPr>
          </a:p>
          <a:p>
            <a:pPr algn="ctr">
              <a:defRPr/>
            </a:pPr>
            <a:endParaRPr lang="en-GB" sz="1500" b="1" dirty="0">
              <a:solidFill>
                <a:schemeClr val="tx1"/>
              </a:solidFill>
            </a:endParaRPr>
          </a:p>
          <a:p>
            <a:pPr algn="ctr">
              <a:defRPr/>
            </a:pPr>
            <a:endParaRPr lang="en-GB" sz="1500" b="1" dirty="0" smtClean="0">
              <a:solidFill>
                <a:schemeClr val="tx1"/>
              </a:solidFill>
            </a:endParaRPr>
          </a:p>
          <a:p>
            <a:pPr algn="ctr">
              <a:defRPr/>
            </a:pPr>
            <a:r>
              <a:rPr lang="en-GB" sz="1500" b="1" dirty="0" smtClean="0">
                <a:solidFill>
                  <a:schemeClr val="tx1"/>
                </a:solidFill>
              </a:rPr>
              <a:t>Child Protection plans In Place </a:t>
            </a:r>
          </a:p>
          <a:p>
            <a:pPr algn="ctr">
              <a:defRPr/>
            </a:pPr>
            <a:endParaRPr lang="en-GB" sz="1500" dirty="0" smtClean="0">
              <a:solidFill>
                <a:schemeClr val="tx1"/>
              </a:solidFill>
            </a:endParaRPr>
          </a:p>
          <a:p>
            <a:pPr algn="ctr">
              <a:defRPr/>
            </a:pPr>
            <a:r>
              <a:rPr lang="en-GB" sz="1500" dirty="0" smtClean="0">
                <a:solidFill>
                  <a:schemeClr val="tx1"/>
                </a:solidFill>
              </a:rPr>
              <a:t>March 2015 – 1140 CP Plans</a:t>
            </a:r>
          </a:p>
          <a:p>
            <a:pPr algn="ctr">
              <a:defRPr/>
            </a:pPr>
            <a:r>
              <a:rPr lang="en-GB" sz="1500" dirty="0" smtClean="0">
                <a:solidFill>
                  <a:schemeClr val="tx1"/>
                </a:solidFill>
              </a:rPr>
              <a:t>June 2015- 711 CP Plans</a:t>
            </a:r>
          </a:p>
          <a:p>
            <a:pPr algn="ctr">
              <a:defRPr/>
            </a:pPr>
            <a:r>
              <a:rPr lang="en-GB" sz="1500" dirty="0" smtClean="0">
                <a:solidFill>
                  <a:schemeClr val="tx1"/>
                </a:solidFill>
              </a:rPr>
              <a:t>Sept 2015 – 696 CP Plans</a:t>
            </a:r>
          </a:p>
          <a:p>
            <a:pPr algn="ctr">
              <a:defRPr/>
            </a:pPr>
            <a:r>
              <a:rPr lang="en-GB" sz="1500" dirty="0" smtClean="0">
                <a:solidFill>
                  <a:schemeClr val="tx1"/>
                </a:solidFill>
              </a:rPr>
              <a:t>March 2016 – 733 CP Plans</a:t>
            </a:r>
            <a:endParaRPr lang="en-GB" sz="4400" dirty="0">
              <a:solidFill>
                <a:srgbClr val="008000"/>
              </a:solidFill>
            </a:endParaRPr>
          </a:p>
          <a:p>
            <a:pPr algn="ctr">
              <a:defRPr/>
            </a:pPr>
            <a:endParaRPr lang="en-GB" sz="1500" dirty="0" smtClean="0">
              <a:solidFill>
                <a:schemeClr val="tx1"/>
              </a:solidFill>
            </a:endParaRPr>
          </a:p>
          <a:p>
            <a:pPr algn="ctr">
              <a:defRPr/>
            </a:pPr>
            <a:endParaRPr lang="en-GB" sz="1500" dirty="0" smtClean="0">
              <a:solidFill>
                <a:schemeClr val="tx1"/>
              </a:solidFill>
            </a:endParaRPr>
          </a:p>
          <a:p>
            <a:pPr algn="ctr">
              <a:defRPr/>
            </a:pPr>
            <a:endParaRPr lang="en-GB" sz="1500" dirty="0">
              <a:solidFill>
                <a:schemeClr val="tx1"/>
              </a:solidFill>
            </a:endParaRPr>
          </a:p>
        </p:txBody>
      </p:sp>
      <p:sp>
        <p:nvSpPr>
          <p:cNvPr id="5" name="TextBox 4"/>
          <p:cNvSpPr txBox="1"/>
          <p:nvPr/>
        </p:nvSpPr>
        <p:spPr>
          <a:xfrm>
            <a:off x="200472" y="6453336"/>
            <a:ext cx="6912768" cy="307777"/>
          </a:xfrm>
          <a:prstGeom prst="rect">
            <a:avLst/>
          </a:prstGeom>
          <a:noFill/>
        </p:spPr>
        <p:txBody>
          <a:bodyPr wrap="square" rtlCol="0">
            <a:spAutoFit/>
          </a:bodyPr>
          <a:lstStyle/>
          <a:p>
            <a:r>
              <a:rPr lang="en-GB" sz="1400" dirty="0" smtClean="0"/>
              <a:t>Data Source: Children’s Services Performance Report/LCS Dashboard</a:t>
            </a:r>
            <a:endParaRPr lang="en-GB" sz="1400" dirty="0"/>
          </a:p>
        </p:txBody>
      </p:sp>
      <p:sp>
        <p:nvSpPr>
          <p:cNvPr id="2" name="Slide Number Placeholder 1"/>
          <p:cNvSpPr>
            <a:spLocks noGrp="1"/>
          </p:cNvSpPr>
          <p:nvPr>
            <p:ph type="sldNum" sz="quarter" idx="12"/>
          </p:nvPr>
        </p:nvSpPr>
        <p:spPr/>
        <p:txBody>
          <a:bodyPr/>
          <a:lstStyle/>
          <a:p>
            <a:pPr>
              <a:defRPr/>
            </a:pPr>
            <a:fld id="{B17961FE-662F-45EE-BF38-4142142AE643}" type="slidenum">
              <a:rPr lang="en-US" altLang="en-US" smtClean="0"/>
              <a:pPr>
                <a:defRPr/>
              </a:pPr>
              <a:t>4</a:t>
            </a:fld>
            <a:endParaRPr lang="en-US" altLang="en-US" dirty="0"/>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9708" y="2060848"/>
            <a:ext cx="8298755" cy="390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4" descr="9693 SCB LOGO rgb"/>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560388" y="333375"/>
            <a:ext cx="2716212" cy="881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6"/>
          <p:cNvSpPr/>
          <p:nvPr/>
        </p:nvSpPr>
        <p:spPr>
          <a:xfrm>
            <a:off x="5241032" y="332656"/>
            <a:ext cx="3816424"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smtClean="0">
              <a:solidFill>
                <a:schemeClr val="tx1"/>
              </a:solidFill>
            </a:endParaRPr>
          </a:p>
          <a:p>
            <a:pPr algn="ctr"/>
            <a:r>
              <a:rPr lang="en-GB" sz="1600" b="1" dirty="0" smtClean="0">
                <a:solidFill>
                  <a:schemeClr val="tx1"/>
                </a:solidFill>
              </a:rPr>
              <a:t>Quarter 4 15/16 </a:t>
            </a:r>
          </a:p>
          <a:p>
            <a:pPr algn="ctr"/>
            <a:r>
              <a:rPr lang="en-GB" sz="1400" dirty="0" smtClean="0">
                <a:solidFill>
                  <a:schemeClr val="tx1"/>
                </a:solidFill>
              </a:rPr>
              <a:t>Highest: Watford  11</a:t>
            </a:r>
          </a:p>
          <a:p>
            <a:pPr algn="ctr"/>
            <a:r>
              <a:rPr lang="en-GB" sz="1400" dirty="0" smtClean="0">
                <a:solidFill>
                  <a:schemeClr val="tx1"/>
                </a:solidFill>
              </a:rPr>
              <a:t>Lowest: Broxbourne, Three Rivers and North Herts : 0</a:t>
            </a:r>
            <a:endParaRPr lang="en-GB" sz="1400" dirty="0">
              <a:solidFill>
                <a:schemeClr val="tx1"/>
              </a:solidFill>
            </a:endParaRPr>
          </a:p>
          <a:p>
            <a:pPr algn="ctr"/>
            <a:endParaRPr lang="en-US" dirty="0">
              <a:solidFill>
                <a:srgbClr val="008000"/>
              </a:solidFill>
            </a:endParaRPr>
          </a:p>
        </p:txBody>
      </p:sp>
      <p:sp>
        <p:nvSpPr>
          <p:cNvPr id="2" name="Slide Number Placeholder 1"/>
          <p:cNvSpPr>
            <a:spLocks noGrp="1"/>
          </p:cNvSpPr>
          <p:nvPr>
            <p:ph type="sldNum" sz="quarter" idx="12"/>
          </p:nvPr>
        </p:nvSpPr>
        <p:spPr/>
        <p:txBody>
          <a:bodyPr/>
          <a:lstStyle/>
          <a:p>
            <a:pPr>
              <a:defRPr/>
            </a:pPr>
            <a:fld id="{B17961FE-662F-45EE-BF38-4142142AE643}" type="slidenum">
              <a:rPr lang="en-US" altLang="en-US" smtClean="0"/>
              <a:pPr>
                <a:defRPr/>
              </a:pPr>
              <a:t>5</a:t>
            </a:fld>
            <a:endParaRPr lang="en-US" altLang="en-US" dirty="0"/>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0552" y="1988840"/>
            <a:ext cx="7992888"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5633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4" descr="9693 SCB LOGO rgb"/>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560388" y="333375"/>
            <a:ext cx="2716212" cy="881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6"/>
          <p:cNvSpPr/>
          <p:nvPr/>
        </p:nvSpPr>
        <p:spPr>
          <a:xfrm>
            <a:off x="4880991" y="332656"/>
            <a:ext cx="4176465"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smtClean="0">
              <a:solidFill>
                <a:schemeClr val="tx1"/>
              </a:solidFill>
            </a:endParaRPr>
          </a:p>
          <a:p>
            <a:pPr algn="ctr"/>
            <a:r>
              <a:rPr lang="en-GB" sz="1600" b="1" dirty="0" smtClean="0">
                <a:solidFill>
                  <a:schemeClr val="tx1"/>
                </a:solidFill>
              </a:rPr>
              <a:t>Districts Breakdown CP Plans Second or Subsequent Time</a:t>
            </a:r>
          </a:p>
          <a:p>
            <a:pPr algn="ctr"/>
            <a:r>
              <a:rPr lang="en-GB" sz="1600" b="1" dirty="0" smtClean="0">
                <a:solidFill>
                  <a:schemeClr val="tx1"/>
                </a:solidFill>
              </a:rPr>
              <a:t>Quarter 4 15/16 </a:t>
            </a:r>
          </a:p>
          <a:p>
            <a:pPr algn="ctr"/>
            <a:r>
              <a:rPr lang="en-GB" sz="1400" dirty="0" smtClean="0">
                <a:solidFill>
                  <a:schemeClr val="tx1"/>
                </a:solidFill>
              </a:rPr>
              <a:t>Highest: Welwyn Hatfield: 45</a:t>
            </a:r>
          </a:p>
          <a:p>
            <a:pPr algn="ctr"/>
            <a:r>
              <a:rPr lang="en-GB" sz="1400" dirty="0" smtClean="0">
                <a:solidFill>
                  <a:schemeClr val="tx1"/>
                </a:solidFill>
              </a:rPr>
              <a:t>Lowest: North Herts:  </a:t>
            </a:r>
            <a:r>
              <a:rPr lang="en-GB" sz="1400" dirty="0">
                <a:solidFill>
                  <a:schemeClr val="tx1"/>
                </a:solidFill>
              </a:rPr>
              <a:t>7</a:t>
            </a:r>
          </a:p>
          <a:p>
            <a:pPr algn="ctr"/>
            <a:endParaRPr lang="en-US" dirty="0">
              <a:solidFill>
                <a:srgbClr val="008000"/>
              </a:solidFill>
            </a:endParaRPr>
          </a:p>
        </p:txBody>
      </p:sp>
      <p:sp>
        <p:nvSpPr>
          <p:cNvPr id="2" name="Slide Number Placeholder 1"/>
          <p:cNvSpPr>
            <a:spLocks noGrp="1"/>
          </p:cNvSpPr>
          <p:nvPr>
            <p:ph type="sldNum" sz="quarter" idx="12"/>
          </p:nvPr>
        </p:nvSpPr>
        <p:spPr/>
        <p:txBody>
          <a:bodyPr/>
          <a:lstStyle/>
          <a:p>
            <a:pPr>
              <a:defRPr/>
            </a:pPr>
            <a:fld id="{B17961FE-662F-45EE-BF38-4142142AE643}" type="slidenum">
              <a:rPr lang="en-US" altLang="en-US" smtClean="0"/>
              <a:pPr>
                <a:defRPr/>
              </a:pPr>
              <a:t>6</a:t>
            </a:fld>
            <a:endParaRPr lang="en-US" altLang="en-US" dirty="0"/>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900" y="2187575"/>
            <a:ext cx="8963025" cy="3257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1490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4" descr="9693 SCB LOGO rgb"/>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560388" y="333375"/>
            <a:ext cx="2716212" cy="881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6"/>
          <p:cNvSpPr/>
          <p:nvPr/>
        </p:nvSpPr>
        <p:spPr>
          <a:xfrm>
            <a:off x="5241032" y="332656"/>
            <a:ext cx="396044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smtClean="0">
              <a:solidFill>
                <a:schemeClr val="tx1"/>
              </a:solidFill>
            </a:endParaRPr>
          </a:p>
          <a:p>
            <a:pPr algn="ctr"/>
            <a:r>
              <a:rPr lang="en-GB" b="1" dirty="0" smtClean="0">
                <a:solidFill>
                  <a:schemeClr val="tx1"/>
                </a:solidFill>
              </a:rPr>
              <a:t>Q2 15/16 </a:t>
            </a:r>
          </a:p>
          <a:p>
            <a:pPr algn="ctr"/>
            <a:r>
              <a:rPr lang="en-GB" sz="1400" dirty="0" smtClean="0">
                <a:solidFill>
                  <a:schemeClr val="tx1"/>
                </a:solidFill>
              </a:rPr>
              <a:t>Highest: Dacorum : 167</a:t>
            </a:r>
          </a:p>
          <a:p>
            <a:pPr algn="ctr"/>
            <a:endParaRPr lang="en-GB" sz="1400" dirty="0" smtClean="0">
              <a:solidFill>
                <a:schemeClr val="tx1"/>
              </a:solidFill>
            </a:endParaRPr>
          </a:p>
          <a:p>
            <a:pPr algn="ctr"/>
            <a:r>
              <a:rPr lang="en-GB" sz="1400" dirty="0" smtClean="0">
                <a:solidFill>
                  <a:schemeClr val="tx1"/>
                </a:solidFill>
              </a:rPr>
              <a:t>Lowest: Three Rivers: 86</a:t>
            </a:r>
            <a:endParaRPr lang="en-GB" sz="1400" dirty="0">
              <a:solidFill>
                <a:schemeClr val="tx1"/>
              </a:solidFill>
            </a:endParaRPr>
          </a:p>
          <a:p>
            <a:pPr algn="ctr"/>
            <a:endParaRPr lang="en-US" dirty="0">
              <a:solidFill>
                <a:srgbClr val="008000"/>
              </a:solidFill>
            </a:endParaRPr>
          </a:p>
        </p:txBody>
      </p:sp>
      <p:sp>
        <p:nvSpPr>
          <p:cNvPr id="2" name="Slide Number Placeholder 1"/>
          <p:cNvSpPr>
            <a:spLocks noGrp="1"/>
          </p:cNvSpPr>
          <p:nvPr>
            <p:ph type="sldNum" sz="quarter" idx="12"/>
          </p:nvPr>
        </p:nvSpPr>
        <p:spPr/>
        <p:txBody>
          <a:bodyPr/>
          <a:lstStyle/>
          <a:p>
            <a:pPr>
              <a:defRPr/>
            </a:pPr>
            <a:fld id="{B17961FE-662F-45EE-BF38-4142142AE643}" type="slidenum">
              <a:rPr lang="en-US" altLang="en-US" smtClean="0"/>
              <a:pPr>
                <a:defRPr/>
              </a:pPr>
              <a:t>7</a:t>
            </a:fld>
            <a:endParaRPr lang="en-US" altLang="en-US" dirty="0"/>
          </a:p>
        </p:txBody>
      </p:sp>
      <p:sp>
        <p:nvSpPr>
          <p:cNvPr id="3" name="Rectangle 2"/>
          <p:cNvSpPr/>
          <p:nvPr/>
        </p:nvSpPr>
        <p:spPr>
          <a:xfrm>
            <a:off x="560512" y="6381328"/>
            <a:ext cx="3578224" cy="307777"/>
          </a:xfrm>
          <a:prstGeom prst="rect">
            <a:avLst/>
          </a:prstGeom>
        </p:spPr>
        <p:txBody>
          <a:bodyPr wrap="none">
            <a:spAutoFit/>
          </a:bodyPr>
          <a:lstStyle/>
          <a:p>
            <a:r>
              <a:rPr lang="en-GB" sz="1400" dirty="0"/>
              <a:t>Data Source: Colin Grove HCC data return</a:t>
            </a:r>
          </a:p>
        </p:txBody>
      </p:sp>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975" y="1700808"/>
            <a:ext cx="9182100"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7296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4" descr="9693 SCB LOGO rgb"/>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560388" y="333375"/>
            <a:ext cx="2716212" cy="881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3"/>
          <p:cNvSpPr txBox="1">
            <a:spLocks noChangeArrowheads="1"/>
          </p:cNvSpPr>
          <p:nvPr/>
        </p:nvSpPr>
        <p:spPr bwMode="auto">
          <a:xfrm>
            <a:off x="4160912" y="332656"/>
            <a:ext cx="4067497"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eaLnBrk="1" hangingPunct="1">
              <a:buFontTx/>
              <a:buNone/>
            </a:pPr>
            <a:endParaRPr lang="en-GB" altLang="en-US" sz="1600" kern="0" dirty="0" smtClean="0"/>
          </a:p>
        </p:txBody>
      </p:sp>
      <p:sp>
        <p:nvSpPr>
          <p:cNvPr id="12" name="Rectangle 11"/>
          <p:cNvSpPr/>
          <p:nvPr/>
        </p:nvSpPr>
        <p:spPr>
          <a:xfrm>
            <a:off x="5429974" y="980728"/>
            <a:ext cx="4162330" cy="9747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Hospital admissions for injuries</a:t>
            </a:r>
          </a:p>
          <a:p>
            <a:pPr algn="ctr"/>
            <a:r>
              <a:rPr lang="en-US" sz="1400" dirty="0" smtClean="0">
                <a:solidFill>
                  <a:schemeClr val="tx1"/>
                </a:solidFill>
              </a:rPr>
              <a:t>have decreased from 2485 in Q2 to 2452 in Q3.</a:t>
            </a:r>
          </a:p>
        </p:txBody>
      </p:sp>
      <p:sp>
        <p:nvSpPr>
          <p:cNvPr id="6" name="TextBox 5"/>
          <p:cNvSpPr txBox="1"/>
          <p:nvPr/>
        </p:nvSpPr>
        <p:spPr>
          <a:xfrm>
            <a:off x="200472" y="6453336"/>
            <a:ext cx="6912768" cy="307777"/>
          </a:xfrm>
          <a:prstGeom prst="rect">
            <a:avLst/>
          </a:prstGeom>
          <a:noFill/>
        </p:spPr>
        <p:txBody>
          <a:bodyPr wrap="square" rtlCol="0">
            <a:spAutoFit/>
          </a:bodyPr>
          <a:lstStyle/>
          <a:p>
            <a:r>
              <a:rPr lang="en-GB" sz="1400" dirty="0" smtClean="0"/>
              <a:t>Data Source: MedeAnalytics SUS data via HSCB</a:t>
            </a:r>
            <a:endParaRPr lang="en-GB" sz="1400" dirty="0"/>
          </a:p>
        </p:txBody>
      </p:sp>
      <p:sp>
        <p:nvSpPr>
          <p:cNvPr id="2" name="Slide Number Placeholder 1"/>
          <p:cNvSpPr>
            <a:spLocks noGrp="1"/>
          </p:cNvSpPr>
          <p:nvPr>
            <p:ph type="sldNum" sz="quarter" idx="12"/>
          </p:nvPr>
        </p:nvSpPr>
        <p:spPr/>
        <p:txBody>
          <a:bodyPr/>
          <a:lstStyle/>
          <a:p>
            <a:pPr>
              <a:defRPr/>
            </a:pPr>
            <a:fld id="{B17961FE-662F-45EE-BF38-4142142AE643}" type="slidenum">
              <a:rPr lang="en-US" altLang="en-US" smtClean="0"/>
              <a:pPr>
                <a:defRPr/>
              </a:pPr>
              <a:t>8</a:t>
            </a:fld>
            <a:endParaRPr lang="en-US" altLang="en-US" dirty="0"/>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544" y="2204864"/>
            <a:ext cx="8064896"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2620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4" descr="9693 SCB LOGO rgb"/>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560388" y="333375"/>
            <a:ext cx="2716212" cy="881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 name="Rectangle 13"/>
          <p:cNvSpPr/>
          <p:nvPr/>
        </p:nvSpPr>
        <p:spPr>
          <a:xfrm>
            <a:off x="3656856" y="332656"/>
            <a:ext cx="5472608"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smtClean="0">
              <a:solidFill>
                <a:schemeClr val="tx1"/>
              </a:solidFill>
            </a:endParaRPr>
          </a:p>
          <a:p>
            <a:pPr algn="ctr"/>
            <a:r>
              <a:rPr lang="en-US" sz="1400" b="1" dirty="0" smtClean="0">
                <a:solidFill>
                  <a:schemeClr val="tx1"/>
                </a:solidFill>
              </a:rPr>
              <a:t>Hospital admissions for mental health</a:t>
            </a:r>
          </a:p>
          <a:p>
            <a:pPr algn="ctr"/>
            <a:r>
              <a:rPr lang="en-US" sz="1400" dirty="0" smtClean="0">
                <a:solidFill>
                  <a:schemeClr val="tx1"/>
                </a:solidFill>
              </a:rPr>
              <a:t>Have decreased to 189 in Quarter 3</a:t>
            </a:r>
          </a:p>
          <a:p>
            <a:pPr algn="ctr"/>
            <a:endParaRPr lang="en-US" sz="1400" dirty="0" smtClean="0">
              <a:solidFill>
                <a:schemeClr val="tx1"/>
              </a:solidFill>
            </a:endParaRPr>
          </a:p>
          <a:p>
            <a:pPr algn="ctr"/>
            <a:r>
              <a:rPr lang="en-US" sz="1400" b="1" dirty="0">
                <a:solidFill>
                  <a:schemeClr val="tx1"/>
                </a:solidFill>
              </a:rPr>
              <a:t>Hospital admissions for self-harm</a:t>
            </a:r>
          </a:p>
          <a:p>
            <a:pPr algn="ctr"/>
            <a:r>
              <a:rPr lang="en-US" sz="1400" dirty="0" smtClean="0">
                <a:solidFill>
                  <a:schemeClr val="tx1"/>
                </a:solidFill>
              </a:rPr>
              <a:t>Have increased 363 in Quarter 3</a:t>
            </a:r>
          </a:p>
          <a:p>
            <a:pPr algn="ctr"/>
            <a:endParaRPr lang="en-US" sz="1400" dirty="0">
              <a:solidFill>
                <a:schemeClr val="tx1"/>
              </a:solidFill>
            </a:endParaRPr>
          </a:p>
          <a:p>
            <a:pPr algn="ctr"/>
            <a:r>
              <a:rPr lang="en-US" sz="1400" b="1" dirty="0">
                <a:solidFill>
                  <a:schemeClr val="tx1"/>
                </a:solidFill>
              </a:rPr>
              <a:t>Hospital admissions for substance misuse</a:t>
            </a:r>
          </a:p>
          <a:p>
            <a:pPr algn="ctr"/>
            <a:r>
              <a:rPr lang="en-US" sz="1400" dirty="0" smtClean="0">
                <a:solidFill>
                  <a:schemeClr val="tx1"/>
                </a:solidFill>
              </a:rPr>
              <a:t>Have increased slightly to 36 in Quarter 3</a:t>
            </a:r>
          </a:p>
          <a:p>
            <a:pPr algn="ctr"/>
            <a:endParaRPr lang="en-US" sz="1400" dirty="0" smtClean="0">
              <a:solidFill>
                <a:schemeClr val="tx1"/>
              </a:solidFill>
            </a:endParaRPr>
          </a:p>
        </p:txBody>
      </p:sp>
      <p:sp>
        <p:nvSpPr>
          <p:cNvPr id="5" name="TextBox 4"/>
          <p:cNvSpPr txBox="1"/>
          <p:nvPr/>
        </p:nvSpPr>
        <p:spPr>
          <a:xfrm>
            <a:off x="200472" y="6453336"/>
            <a:ext cx="6912768" cy="307777"/>
          </a:xfrm>
          <a:prstGeom prst="rect">
            <a:avLst/>
          </a:prstGeom>
          <a:noFill/>
        </p:spPr>
        <p:txBody>
          <a:bodyPr wrap="square" rtlCol="0">
            <a:spAutoFit/>
          </a:bodyPr>
          <a:lstStyle/>
          <a:p>
            <a:r>
              <a:rPr lang="en-GB" sz="1400" dirty="0" smtClean="0"/>
              <a:t>Data Source: MedeAnalytics SUS data via HSCB</a:t>
            </a:r>
            <a:endParaRPr lang="en-GB" sz="1400" dirty="0"/>
          </a:p>
        </p:txBody>
      </p:sp>
      <p:sp>
        <p:nvSpPr>
          <p:cNvPr id="2" name="Slide Number Placeholder 1"/>
          <p:cNvSpPr>
            <a:spLocks noGrp="1"/>
          </p:cNvSpPr>
          <p:nvPr>
            <p:ph type="sldNum" sz="quarter" idx="12"/>
          </p:nvPr>
        </p:nvSpPr>
        <p:spPr/>
        <p:txBody>
          <a:bodyPr/>
          <a:lstStyle/>
          <a:p>
            <a:pPr>
              <a:defRPr/>
            </a:pPr>
            <a:fld id="{B17961FE-662F-45EE-BF38-4142142AE643}" type="slidenum">
              <a:rPr lang="en-US" altLang="en-US" smtClean="0"/>
              <a:pPr>
                <a:defRPr/>
              </a:pPr>
              <a:t>9</a:t>
            </a:fld>
            <a:endParaRPr lang="en-US" altLang="en-US" dirty="0"/>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544" y="2420888"/>
            <a:ext cx="8280920"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3713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9901</TotalTime>
  <Words>716</Words>
  <Application>Microsoft Office PowerPoint</Application>
  <PresentationFormat>A4 Paper (210x297 mm)</PresentationFormat>
  <Paragraphs>133</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vector>
  </TitlesOfParts>
  <Company>Herts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ahickin</dc:creator>
  <cp:lastModifiedBy>Helen Wailling</cp:lastModifiedBy>
  <cp:revision>439</cp:revision>
  <cp:lastPrinted>2015-12-07T09:40:49Z</cp:lastPrinted>
  <dcterms:created xsi:type="dcterms:W3CDTF">2007-06-06T10:28:05Z</dcterms:created>
  <dcterms:modified xsi:type="dcterms:W3CDTF">2016-05-31T09:33:41Z</dcterms:modified>
</cp:coreProperties>
</file>